
<file path=[Content_Types].xml><?xml version="1.0" encoding="utf-8"?>
<Types xmlns="http://schemas.openxmlformats.org/package/2006/content-types">
  <Default Extension="tmp" ContentType="image/png"/>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2" r:id="rId1"/>
  </p:sldMasterIdLst>
  <p:notesMasterIdLst>
    <p:notesMasterId r:id="rId23"/>
  </p:notesMasterIdLst>
  <p:sldIdLst>
    <p:sldId id="256" r:id="rId2"/>
    <p:sldId id="259" r:id="rId3"/>
    <p:sldId id="258" r:id="rId4"/>
    <p:sldId id="257" r:id="rId5"/>
    <p:sldId id="263" r:id="rId6"/>
    <p:sldId id="260" r:id="rId7"/>
    <p:sldId id="261" r:id="rId8"/>
    <p:sldId id="264" r:id="rId9"/>
    <p:sldId id="265" r:id="rId10"/>
    <p:sldId id="262" r:id="rId11"/>
    <p:sldId id="267" r:id="rId12"/>
    <p:sldId id="266" r:id="rId13"/>
    <p:sldId id="268" r:id="rId14"/>
    <p:sldId id="269" r:id="rId15"/>
    <p:sldId id="270" r:id="rId16"/>
    <p:sldId id="271" r:id="rId17"/>
    <p:sldId id="276" r:id="rId18"/>
    <p:sldId id="272" r:id="rId19"/>
    <p:sldId id="274" r:id="rId20"/>
    <p:sldId id="277" r:id="rId21"/>
    <p:sldId id="27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2048" autoAdjust="0"/>
  </p:normalViewPr>
  <p:slideViewPr>
    <p:cSldViewPr snapToGrid="0">
      <p:cViewPr varScale="1">
        <p:scale>
          <a:sx n="135" d="100"/>
          <a:sy n="135" d="100"/>
        </p:scale>
        <p:origin x="1266" y="10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tmp>
</file>

<file path=ppt/media/image10.png>
</file>

<file path=ppt/media/image2.tmp>
</file>

<file path=ppt/media/image3.png>
</file>

<file path=ppt/media/image4.jpeg>
</file>

<file path=ppt/media/image5.tmp>
</file>

<file path=ppt/media/image6.png>
</file>

<file path=ppt/media/image7.png>
</file>

<file path=ppt/media/image8.jpeg>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09572D-18BF-407A-BEB7-2B06D4B75371}" type="datetimeFigureOut">
              <a:rPr lang="en-US" smtClean="0"/>
              <a:t>6/14/2016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C125A9-1912-41AF-8A4B-833C434A8812}" type="slidenum">
              <a:rPr lang="en-US" smtClean="0"/>
              <a:t>‹#›</a:t>
            </a:fld>
            <a:endParaRPr lang="en-US"/>
          </a:p>
        </p:txBody>
      </p:sp>
    </p:spTree>
    <p:extLst>
      <p:ext uri="{BB962C8B-B14F-4D97-AF65-F5344CB8AC3E}">
        <p14:creationId xmlns:p14="http://schemas.microsoft.com/office/powerpoint/2010/main" val="418593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Accountants Creed drops High School Students into a medieval world of danger, excitement and economics. Players follow a group of travellers as they find riches, trade goods, and save helpless businesses from almost certain insolvency. Along the way players will learn the fundamentals of the Australian tax system, small business management, along with macro &amp; micro economics. </a:t>
            </a:r>
            <a:endParaRPr lang="en-US" dirty="0" smtClean="0"/>
          </a:p>
          <a:p>
            <a:r>
              <a:rPr lang="en-AU" dirty="0" smtClean="0"/>
              <a:t>Learn finance, fight bandits, save the world.   </a:t>
            </a:r>
            <a:endParaRPr lang="en-US" dirty="0" smtClean="0"/>
          </a:p>
          <a:p>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3</a:t>
            </a:fld>
            <a:endParaRPr lang="en-US"/>
          </a:p>
        </p:txBody>
      </p:sp>
    </p:spTree>
    <p:extLst>
      <p:ext uri="{BB962C8B-B14F-4D97-AF65-F5344CB8AC3E}">
        <p14:creationId xmlns:p14="http://schemas.microsoft.com/office/powerpoint/2010/main" val="27925651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http://medieval-swords.com/images/parchment-bgd.png</a:t>
            </a:r>
          </a:p>
          <a:p>
            <a:r>
              <a:rPr lang="en-US" dirty="0" smtClean="0"/>
              <a:t>http://www.wordstemplates.org/wp-content/uploads/2012/09/Profit-and-Loss-Statement-Template.jpg</a:t>
            </a:r>
          </a:p>
          <a:p>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13</a:t>
            </a:fld>
            <a:endParaRPr lang="en-US"/>
          </a:p>
        </p:txBody>
      </p:sp>
    </p:spTree>
    <p:extLst>
      <p:ext uri="{BB962C8B-B14F-4D97-AF65-F5344CB8AC3E}">
        <p14:creationId xmlns:p14="http://schemas.microsoft.com/office/powerpoint/2010/main" val="20783021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http://medieval-swords.com/images/parchment-bgd.png</a:t>
            </a:r>
          </a:p>
          <a:p>
            <a:r>
              <a:rPr lang="en-US" dirty="0" smtClean="0"/>
              <a:t>http://www.wordstemplates.org/wp-content/uploads/2012/09/Profit-and-Loss-Statement-Template.jpg</a:t>
            </a:r>
          </a:p>
          <a:p>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14</a:t>
            </a:fld>
            <a:endParaRPr lang="en-US"/>
          </a:p>
        </p:txBody>
      </p:sp>
    </p:spTree>
    <p:extLst>
      <p:ext uri="{BB962C8B-B14F-4D97-AF65-F5344CB8AC3E}">
        <p14:creationId xmlns:p14="http://schemas.microsoft.com/office/powerpoint/2010/main" val="25250470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http://www.hiveworkshop.com/attachments/screenshot4-jpg.114322/</a:t>
            </a:r>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15</a:t>
            </a:fld>
            <a:endParaRPr lang="en-US"/>
          </a:p>
        </p:txBody>
      </p:sp>
    </p:spTree>
    <p:extLst>
      <p:ext uri="{BB962C8B-B14F-4D97-AF65-F5344CB8AC3E}">
        <p14:creationId xmlns:p14="http://schemas.microsoft.com/office/powerpoint/2010/main" val="5102880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https://www.ato.gov.au/About-ATO/Research-and-statistics/In-detail/Tax-statistics/Taxation-statistics-2013-14/?page=4#Individuals_summary_tables_and_charts</a:t>
            </a:r>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5</a:t>
            </a:fld>
            <a:endParaRPr lang="en-US"/>
          </a:p>
        </p:txBody>
      </p:sp>
    </p:spTree>
    <p:extLst>
      <p:ext uri="{BB962C8B-B14F-4D97-AF65-F5344CB8AC3E}">
        <p14:creationId xmlns:p14="http://schemas.microsoft.com/office/powerpoint/2010/main" val="32123989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Declining knowledge – a severe</a:t>
            </a:r>
            <a:r>
              <a:rPr lang="en-US" baseline="0" dirty="0" smtClean="0"/>
              <a:t> decrease in the percentage of the population, both the general public and those in power, who understand economics. </a:t>
            </a:r>
          </a:p>
          <a:p>
            <a:endParaRPr lang="en-US" baseline="0" dirty="0" smtClean="0"/>
          </a:p>
          <a:p>
            <a:r>
              <a:rPr lang="en-US" baseline="0" dirty="0" smtClean="0"/>
              <a:t>Economic fallacies –  faulty reasoning used by the public to interpret financial situations, </a:t>
            </a:r>
            <a:r>
              <a:rPr lang="en-US" baseline="0" dirty="0" err="1" smtClean="0"/>
              <a:t>eg</a:t>
            </a:r>
            <a:r>
              <a:rPr lang="en-US" baseline="0" dirty="0" smtClean="0"/>
              <a:t>. The broken window &amp; money illusion fallacies. </a:t>
            </a:r>
          </a:p>
          <a:p>
            <a:endParaRPr lang="en-US" baseline="0" dirty="0" smtClean="0"/>
          </a:p>
          <a:p>
            <a:r>
              <a:rPr lang="en-US" dirty="0" smtClean="0"/>
              <a:t>Need</a:t>
            </a:r>
            <a:r>
              <a:rPr lang="en-US" baseline="0" dirty="0" smtClean="0"/>
              <a:t> for education</a:t>
            </a:r>
          </a:p>
          <a:p>
            <a:endParaRPr lang="en-US" baseline="0" dirty="0" smtClean="0"/>
          </a:p>
          <a:p>
            <a:r>
              <a:rPr lang="en-US" baseline="0" dirty="0" smtClean="0"/>
              <a:t>http://www.charteredaccountants.com.au/News-Media/Charter/Charter-articles/Economy/2013-04-Economic-ignorance.aspxon – there is a lack of economic theory and basic accounting being taught in schools across Australia. </a:t>
            </a:r>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6</a:t>
            </a:fld>
            <a:endParaRPr lang="en-US"/>
          </a:p>
        </p:txBody>
      </p:sp>
    </p:spTree>
    <p:extLst>
      <p:ext uri="{BB962C8B-B14F-4D97-AF65-F5344CB8AC3E}">
        <p14:creationId xmlns:p14="http://schemas.microsoft.com/office/powerpoint/2010/main" val="2461650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http://www.startheregoplaces.com/students/games-tools/bank-on-it/</a:t>
            </a:r>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7</a:t>
            </a:fld>
            <a:endParaRPr lang="en-US"/>
          </a:p>
        </p:txBody>
      </p:sp>
    </p:spTree>
    <p:extLst>
      <p:ext uri="{BB962C8B-B14F-4D97-AF65-F5344CB8AC3E}">
        <p14:creationId xmlns:p14="http://schemas.microsoft.com/office/powerpoint/2010/main" val="20514477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http://goventure.net/products/accounting.html</a:t>
            </a:r>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8</a:t>
            </a:fld>
            <a:endParaRPr lang="en-US"/>
          </a:p>
        </p:txBody>
      </p:sp>
    </p:spTree>
    <p:extLst>
      <p:ext uri="{BB962C8B-B14F-4D97-AF65-F5344CB8AC3E}">
        <p14:creationId xmlns:p14="http://schemas.microsoft.com/office/powerpoint/2010/main" val="23564693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http://www.aabri.com/manuscripts/131719.pdf</a:t>
            </a:r>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9</a:t>
            </a:fld>
            <a:endParaRPr lang="en-US"/>
          </a:p>
        </p:txBody>
      </p:sp>
    </p:spTree>
    <p:extLst>
      <p:ext uri="{BB962C8B-B14F-4D97-AF65-F5344CB8AC3E}">
        <p14:creationId xmlns:p14="http://schemas.microsoft.com/office/powerpoint/2010/main" val="18812350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10</a:t>
            </a:fld>
            <a:endParaRPr lang="en-US"/>
          </a:p>
        </p:txBody>
      </p:sp>
    </p:spTree>
    <p:extLst>
      <p:ext uri="{BB962C8B-B14F-4D97-AF65-F5344CB8AC3E}">
        <p14:creationId xmlns:p14="http://schemas.microsoft.com/office/powerpoint/2010/main" val="24161865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https://staticdelivery.nexusmods.com/mods/110/images/33219-1-1363130172.jpg</a:t>
            </a:r>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11</a:t>
            </a:fld>
            <a:endParaRPr lang="en-US"/>
          </a:p>
        </p:txBody>
      </p:sp>
    </p:spTree>
    <p:extLst>
      <p:ext uri="{BB962C8B-B14F-4D97-AF65-F5344CB8AC3E}">
        <p14:creationId xmlns:p14="http://schemas.microsoft.com/office/powerpoint/2010/main" val="15432588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https://s-media-cache-ak0.pinimg.com/736x/d8/83/47/d88347856dd87a692bd0471695c476bd.jpg</a:t>
            </a:r>
          </a:p>
          <a:p>
            <a:r>
              <a:rPr lang="en-US" dirty="0" smtClean="0"/>
              <a:t>http://cdn.gameplayinside.com/wp-content/uploads/2014/11/endless-legend-fidsi-example.jpg</a:t>
            </a:r>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12</a:t>
            </a:fld>
            <a:endParaRPr lang="en-US"/>
          </a:p>
        </p:txBody>
      </p:sp>
    </p:spTree>
    <p:extLst>
      <p:ext uri="{BB962C8B-B14F-4D97-AF65-F5344CB8AC3E}">
        <p14:creationId xmlns:p14="http://schemas.microsoft.com/office/powerpoint/2010/main" val="33842457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3F81C6F-A472-49DD-BA94-42EF31A4E3ED}" type="datetimeFigureOut">
              <a:rPr lang="en-US" smtClean="0"/>
              <a:t>6/14/2016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542D1-E709-4BE7-B410-2AD908861A07}" type="slidenum">
              <a:rPr lang="en-US" smtClean="0"/>
              <a:t>‹#›</a:t>
            </a:fld>
            <a:endParaRPr lang="en-US"/>
          </a:p>
        </p:txBody>
      </p:sp>
    </p:spTree>
    <p:extLst>
      <p:ext uri="{BB962C8B-B14F-4D97-AF65-F5344CB8AC3E}">
        <p14:creationId xmlns:p14="http://schemas.microsoft.com/office/powerpoint/2010/main" val="2564951111"/>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F81C6F-A472-49DD-BA94-42EF31A4E3ED}" type="datetimeFigureOut">
              <a:rPr lang="en-US" smtClean="0"/>
              <a:t>6/14/2016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542D1-E709-4BE7-B410-2AD908861A07}" type="slidenum">
              <a:rPr lang="en-US" smtClean="0"/>
              <a:t>‹#›</a:t>
            </a:fld>
            <a:endParaRPr lang="en-US"/>
          </a:p>
        </p:txBody>
      </p:sp>
    </p:spTree>
    <p:extLst>
      <p:ext uri="{BB962C8B-B14F-4D97-AF65-F5344CB8AC3E}">
        <p14:creationId xmlns:p14="http://schemas.microsoft.com/office/powerpoint/2010/main" val="9551462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F81C6F-A472-49DD-BA94-42EF31A4E3ED}" type="datetimeFigureOut">
              <a:rPr lang="en-US" smtClean="0"/>
              <a:t>6/14/2016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542D1-E709-4BE7-B410-2AD908861A07}" type="slidenum">
              <a:rPr lang="en-US" smtClean="0"/>
              <a:t>‹#›</a:t>
            </a:fld>
            <a:endParaRPr lang="en-US"/>
          </a:p>
        </p:txBody>
      </p:sp>
    </p:spTree>
    <p:extLst>
      <p:ext uri="{BB962C8B-B14F-4D97-AF65-F5344CB8AC3E}">
        <p14:creationId xmlns:p14="http://schemas.microsoft.com/office/powerpoint/2010/main" val="3092900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F81C6F-A472-49DD-BA94-42EF31A4E3ED}" type="datetimeFigureOut">
              <a:rPr lang="en-US" smtClean="0"/>
              <a:t>6/14/2016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542D1-E709-4BE7-B410-2AD908861A07}" type="slidenum">
              <a:rPr lang="en-US" smtClean="0"/>
              <a:t>‹#›</a:t>
            </a:fld>
            <a:endParaRPr lang="en-US"/>
          </a:p>
        </p:txBody>
      </p:sp>
    </p:spTree>
    <p:extLst>
      <p:ext uri="{BB962C8B-B14F-4D97-AF65-F5344CB8AC3E}">
        <p14:creationId xmlns:p14="http://schemas.microsoft.com/office/powerpoint/2010/main" val="1604721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3F81C6F-A472-49DD-BA94-42EF31A4E3ED}" type="datetimeFigureOut">
              <a:rPr lang="en-US" smtClean="0"/>
              <a:t>6/14/2016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542D1-E709-4BE7-B410-2AD908861A07}" type="slidenum">
              <a:rPr lang="en-US" smtClean="0"/>
              <a:t>‹#›</a:t>
            </a:fld>
            <a:endParaRPr lang="en-US"/>
          </a:p>
        </p:txBody>
      </p:sp>
    </p:spTree>
    <p:extLst>
      <p:ext uri="{BB962C8B-B14F-4D97-AF65-F5344CB8AC3E}">
        <p14:creationId xmlns:p14="http://schemas.microsoft.com/office/powerpoint/2010/main" val="34216722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3F81C6F-A472-49DD-BA94-42EF31A4E3ED}" type="datetimeFigureOut">
              <a:rPr lang="en-US" smtClean="0"/>
              <a:t>6/14/2016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1542D1-E709-4BE7-B410-2AD908861A07}" type="slidenum">
              <a:rPr lang="en-US" smtClean="0"/>
              <a:t>‹#›</a:t>
            </a:fld>
            <a:endParaRPr lang="en-US"/>
          </a:p>
        </p:txBody>
      </p:sp>
    </p:spTree>
    <p:extLst>
      <p:ext uri="{BB962C8B-B14F-4D97-AF65-F5344CB8AC3E}">
        <p14:creationId xmlns:p14="http://schemas.microsoft.com/office/powerpoint/2010/main" val="1122378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3F81C6F-A472-49DD-BA94-42EF31A4E3ED}" type="datetimeFigureOut">
              <a:rPr lang="en-US" smtClean="0"/>
              <a:t>6/14/2016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1542D1-E709-4BE7-B410-2AD908861A07}" type="slidenum">
              <a:rPr lang="en-US" smtClean="0"/>
              <a:t>‹#›</a:t>
            </a:fld>
            <a:endParaRPr lang="en-US"/>
          </a:p>
        </p:txBody>
      </p:sp>
    </p:spTree>
    <p:extLst>
      <p:ext uri="{BB962C8B-B14F-4D97-AF65-F5344CB8AC3E}">
        <p14:creationId xmlns:p14="http://schemas.microsoft.com/office/powerpoint/2010/main" val="29932345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3F81C6F-A472-49DD-BA94-42EF31A4E3ED}" type="datetimeFigureOut">
              <a:rPr lang="en-US" smtClean="0"/>
              <a:t>6/14/2016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1542D1-E709-4BE7-B410-2AD908861A07}" type="slidenum">
              <a:rPr lang="en-US" smtClean="0"/>
              <a:t>‹#›</a:t>
            </a:fld>
            <a:endParaRPr lang="en-US"/>
          </a:p>
        </p:txBody>
      </p:sp>
    </p:spTree>
    <p:extLst>
      <p:ext uri="{BB962C8B-B14F-4D97-AF65-F5344CB8AC3E}">
        <p14:creationId xmlns:p14="http://schemas.microsoft.com/office/powerpoint/2010/main" val="8218533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F81C6F-A472-49DD-BA94-42EF31A4E3ED}" type="datetimeFigureOut">
              <a:rPr lang="en-US" smtClean="0"/>
              <a:t>6/14/2016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1542D1-E709-4BE7-B410-2AD908861A07}" type="slidenum">
              <a:rPr lang="en-US" smtClean="0"/>
              <a:t>‹#›</a:t>
            </a:fld>
            <a:endParaRPr lang="en-US"/>
          </a:p>
        </p:txBody>
      </p:sp>
    </p:spTree>
    <p:extLst>
      <p:ext uri="{BB962C8B-B14F-4D97-AF65-F5344CB8AC3E}">
        <p14:creationId xmlns:p14="http://schemas.microsoft.com/office/powerpoint/2010/main" val="4287805600"/>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3F81C6F-A472-49DD-BA94-42EF31A4E3ED}" type="datetimeFigureOut">
              <a:rPr lang="en-US" smtClean="0"/>
              <a:t>6/14/2016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1542D1-E709-4BE7-B410-2AD908861A07}" type="slidenum">
              <a:rPr lang="en-US" smtClean="0"/>
              <a:t>‹#›</a:t>
            </a:fld>
            <a:endParaRPr lang="en-US"/>
          </a:p>
        </p:txBody>
      </p:sp>
    </p:spTree>
    <p:extLst>
      <p:ext uri="{BB962C8B-B14F-4D97-AF65-F5344CB8AC3E}">
        <p14:creationId xmlns:p14="http://schemas.microsoft.com/office/powerpoint/2010/main" val="3088484738"/>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3F81C6F-A472-49DD-BA94-42EF31A4E3ED}" type="datetimeFigureOut">
              <a:rPr lang="en-US" smtClean="0"/>
              <a:t>6/14/2016</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F1542D1-E709-4BE7-B410-2AD908861A07}" type="slidenum">
              <a:rPr lang="en-US" smtClean="0"/>
              <a:t>‹#›</a:t>
            </a:fld>
            <a:endParaRPr lang="en-US"/>
          </a:p>
        </p:txBody>
      </p:sp>
    </p:spTree>
    <p:extLst>
      <p:ext uri="{BB962C8B-B14F-4D97-AF65-F5344CB8AC3E}">
        <p14:creationId xmlns:p14="http://schemas.microsoft.com/office/powerpoint/2010/main" val="17480635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F81C6F-A472-49DD-BA94-42EF31A4E3ED}" type="datetimeFigureOut">
              <a:rPr lang="en-US" smtClean="0"/>
              <a:t>6/14/2016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1542D1-E709-4BE7-B410-2AD908861A07}" type="slidenum">
              <a:rPr lang="en-US" smtClean="0"/>
              <a:t>‹#›</a:t>
            </a:fld>
            <a:endParaRPr lang="en-US"/>
          </a:p>
        </p:txBody>
      </p:sp>
    </p:spTree>
    <p:extLst>
      <p:ext uri="{BB962C8B-B14F-4D97-AF65-F5344CB8AC3E}">
        <p14:creationId xmlns:p14="http://schemas.microsoft.com/office/powerpoint/2010/main" val="3206314447"/>
      </p:ext>
    </p:extLst>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 id="214748392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13.xml.rels><?xml version="1.0" encoding="UTF-8" standalone="yes"?>
<Relationships xmlns="http://schemas.openxmlformats.org/package/2006/relationships"><Relationship Id="rId3" Type="http://schemas.openxmlformats.org/officeDocument/2006/relationships/image" Target="../media/image9.tmp"/><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tmp"/><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tm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Frigid Studios </a:t>
            </a:r>
            <a:br>
              <a:rPr lang="en-US" dirty="0" smtClean="0"/>
            </a:br>
            <a:r>
              <a:rPr lang="en-US" dirty="0" smtClean="0"/>
              <a:t>Presents:</a:t>
            </a:r>
            <a:endParaRPr lang="en-US" dirty="0"/>
          </a:p>
        </p:txBody>
      </p:sp>
    </p:spTree>
    <p:extLst>
      <p:ext uri="{BB962C8B-B14F-4D97-AF65-F5344CB8AC3E}">
        <p14:creationId xmlns:p14="http://schemas.microsoft.com/office/powerpoint/2010/main" val="80162609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is this game different?</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3959774"/>
              </p:ext>
            </p:extLst>
          </p:nvPr>
        </p:nvGraphicFramePr>
        <p:xfrm>
          <a:off x="838200" y="1782997"/>
          <a:ext cx="10515600" cy="4358640"/>
        </p:xfrm>
        <a:graphic>
          <a:graphicData uri="http://schemas.openxmlformats.org/drawingml/2006/table">
            <a:tbl>
              <a:tblPr firstRow="1" bandRow="1">
                <a:tableStyleId>{5C22544A-7EE6-4342-B048-85BDC9FD1C3A}</a:tableStyleId>
              </a:tblPr>
              <a:tblGrid>
                <a:gridCol w="5257800"/>
                <a:gridCol w="5257800"/>
              </a:tblGrid>
              <a:tr h="370840">
                <a:tc>
                  <a:txBody>
                    <a:bodyPr/>
                    <a:lstStyle/>
                    <a:p>
                      <a:r>
                        <a:rPr lang="en-US" sz="2500" dirty="0" smtClean="0"/>
                        <a:t>Current accounting games</a:t>
                      </a:r>
                      <a:endParaRPr lang="en-US" sz="2500" dirty="0"/>
                    </a:p>
                  </a:txBody>
                  <a:tcPr/>
                </a:tc>
                <a:tc>
                  <a:txBody>
                    <a:bodyPr/>
                    <a:lstStyle/>
                    <a:p>
                      <a:r>
                        <a:rPr lang="en-US" sz="2500" dirty="0" smtClean="0"/>
                        <a:t>Accountants Creed</a:t>
                      </a:r>
                      <a:endParaRPr lang="en-US" sz="2500" dirty="0"/>
                    </a:p>
                  </a:txBody>
                  <a:tcPr/>
                </a:tc>
              </a:tr>
              <a:tr h="370840">
                <a:tc>
                  <a:txBody>
                    <a:bodyPr/>
                    <a:lstStyle/>
                    <a:p>
                      <a:r>
                        <a:rPr lang="en-US" sz="2500" dirty="0" smtClean="0"/>
                        <a:t>Game is a vehicle for</a:t>
                      </a:r>
                      <a:r>
                        <a:rPr lang="en-US" sz="2500" baseline="0" dirty="0" smtClean="0"/>
                        <a:t> the presentation of accounting knowledge</a:t>
                      </a:r>
                      <a:endParaRPr lang="en-US" sz="2500" dirty="0"/>
                    </a:p>
                  </a:txBody>
                  <a:tcPr/>
                </a:tc>
                <a:tc>
                  <a:txBody>
                    <a:bodyPr/>
                    <a:lstStyle/>
                    <a:p>
                      <a:r>
                        <a:rPr lang="en-US" sz="2500" dirty="0" smtClean="0"/>
                        <a:t>Accounting is seamlessly integrated into</a:t>
                      </a:r>
                      <a:r>
                        <a:rPr lang="en-US" sz="2500" baseline="0" dirty="0" smtClean="0"/>
                        <a:t> the game system </a:t>
                      </a:r>
                      <a:endParaRPr lang="en-US" sz="2500" dirty="0"/>
                    </a:p>
                  </a:txBody>
                  <a:tcPr/>
                </a:tc>
              </a:tr>
              <a:tr h="370840">
                <a:tc>
                  <a:txBody>
                    <a:bodyPr/>
                    <a:lstStyle/>
                    <a:p>
                      <a:r>
                        <a:rPr lang="en-US" sz="2500" dirty="0" smtClean="0"/>
                        <a:t>All games are presented in a current-world</a:t>
                      </a:r>
                      <a:r>
                        <a:rPr lang="en-US" sz="2500" baseline="0" dirty="0" smtClean="0"/>
                        <a:t> setting</a:t>
                      </a:r>
                      <a:endParaRPr lang="en-US" sz="2500" dirty="0"/>
                    </a:p>
                  </a:txBody>
                  <a:tcPr/>
                </a:tc>
                <a:tc>
                  <a:txBody>
                    <a:bodyPr/>
                    <a:lstStyle/>
                    <a:p>
                      <a:r>
                        <a:rPr lang="en-US" sz="2500" dirty="0" smtClean="0"/>
                        <a:t>Medieval</a:t>
                      </a:r>
                      <a:r>
                        <a:rPr lang="en-US" sz="2500" baseline="0" dirty="0" smtClean="0"/>
                        <a:t> flair makes mundane concepts seem novel</a:t>
                      </a:r>
                      <a:endParaRPr lang="en-US" sz="2500" dirty="0"/>
                    </a:p>
                  </a:txBody>
                  <a:tcPr/>
                </a:tc>
              </a:tr>
              <a:tr h="370840">
                <a:tc>
                  <a:txBody>
                    <a:bodyPr/>
                    <a:lstStyle/>
                    <a:p>
                      <a:r>
                        <a:rPr lang="en-US" sz="2500" dirty="0" smtClean="0"/>
                        <a:t>Lack of story</a:t>
                      </a:r>
                      <a:r>
                        <a:rPr lang="en-US" sz="2500" baseline="0" dirty="0" smtClean="0"/>
                        <a:t> or narrative</a:t>
                      </a:r>
                      <a:endParaRPr lang="en-US" sz="2500" dirty="0"/>
                    </a:p>
                  </a:txBody>
                  <a:tcPr/>
                </a:tc>
                <a:tc>
                  <a:txBody>
                    <a:bodyPr/>
                    <a:lstStyle/>
                    <a:p>
                      <a:r>
                        <a:rPr lang="en-US" sz="2500" dirty="0" smtClean="0"/>
                        <a:t>Follow two main protagonists</a:t>
                      </a:r>
                      <a:r>
                        <a:rPr lang="en-US" sz="2500" baseline="0" dirty="0" smtClean="0"/>
                        <a:t> </a:t>
                      </a:r>
                      <a:endParaRPr lang="en-US" sz="2500" dirty="0"/>
                    </a:p>
                  </a:txBody>
                  <a:tcPr/>
                </a:tc>
              </a:tr>
              <a:tr h="751840">
                <a:tc>
                  <a:txBody>
                    <a:bodyPr/>
                    <a:lstStyle/>
                    <a:p>
                      <a:r>
                        <a:rPr lang="en-US" sz="2500" dirty="0" smtClean="0"/>
                        <a:t>Low</a:t>
                      </a:r>
                      <a:r>
                        <a:rPr lang="en-US" sz="2500" baseline="0" dirty="0" smtClean="0"/>
                        <a:t> sense of attachment to the game world</a:t>
                      </a:r>
                      <a:endParaRPr lang="en-US" sz="2500" dirty="0"/>
                    </a:p>
                  </a:txBody>
                  <a:tcPr/>
                </a:tc>
                <a:tc>
                  <a:txBody>
                    <a:bodyPr/>
                    <a:lstStyle/>
                    <a:p>
                      <a:r>
                        <a:rPr lang="en-US" sz="2500" dirty="0" smtClean="0"/>
                        <a:t>Game</a:t>
                      </a:r>
                      <a:r>
                        <a:rPr lang="en-US" sz="2500" baseline="0" dirty="0" smtClean="0"/>
                        <a:t> world encourages players to care by creating meaning through gameplay</a:t>
                      </a:r>
                      <a:endParaRPr lang="en-US" sz="2500" dirty="0"/>
                    </a:p>
                  </a:txBody>
                  <a:tcPr/>
                </a:tc>
              </a:tr>
              <a:tr h="214888">
                <a:tc>
                  <a:txBody>
                    <a:bodyPr/>
                    <a:lstStyle/>
                    <a:p>
                      <a:r>
                        <a:rPr lang="en-US" sz="2500" dirty="0" smtClean="0"/>
                        <a:t>No swords</a:t>
                      </a:r>
                      <a:endParaRPr lang="en-US" sz="2500" dirty="0"/>
                    </a:p>
                  </a:txBody>
                  <a:tcPr/>
                </a:tc>
                <a:tc>
                  <a:txBody>
                    <a:bodyPr/>
                    <a:lstStyle/>
                    <a:p>
                      <a:r>
                        <a:rPr lang="en-US" sz="2500" dirty="0" smtClean="0"/>
                        <a:t>Swords</a:t>
                      </a:r>
                      <a:endParaRPr lang="en-US" sz="2500" dirty="0"/>
                    </a:p>
                  </a:txBody>
                  <a:tcPr/>
                </a:tc>
              </a:tr>
            </a:tbl>
          </a:graphicData>
        </a:graphic>
      </p:graphicFrame>
    </p:spTree>
    <p:extLst>
      <p:ext uri="{BB962C8B-B14F-4D97-AF65-F5344CB8AC3E}">
        <p14:creationId xmlns:p14="http://schemas.microsoft.com/office/powerpoint/2010/main" val="73996287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3387" y="240782"/>
            <a:ext cx="10515600" cy="1325563"/>
          </a:xfrm>
        </p:spPr>
        <p:txBody>
          <a:bodyPr/>
          <a:lstStyle/>
          <a:p>
            <a:r>
              <a:rPr lang="en-US" dirty="0" smtClean="0"/>
              <a:t>Premise</a:t>
            </a:r>
            <a:endParaRPr lang="en-US" dirty="0"/>
          </a:p>
        </p:txBody>
      </p:sp>
      <p:sp>
        <p:nvSpPr>
          <p:cNvPr id="3" name="Content Placeholder 2"/>
          <p:cNvSpPr>
            <a:spLocks noGrp="1"/>
          </p:cNvSpPr>
          <p:nvPr>
            <p:ph idx="1"/>
          </p:nvPr>
        </p:nvSpPr>
        <p:spPr>
          <a:xfrm>
            <a:off x="553387" y="1991558"/>
            <a:ext cx="5884927" cy="4351338"/>
          </a:xfrm>
        </p:spPr>
        <p:txBody>
          <a:bodyPr/>
          <a:lstStyle/>
          <a:p>
            <a:pPr marL="0" indent="0">
              <a:buNone/>
            </a:pPr>
            <a:endParaRPr lang="en-US" dirty="0" smtClean="0"/>
          </a:p>
          <a:p>
            <a:endParaRPr lang="en-US" dirty="0" smtClean="0"/>
          </a:p>
          <a:p>
            <a:r>
              <a:rPr lang="en-US" dirty="0" smtClean="0"/>
              <a:t>Follows </a:t>
            </a:r>
            <a:r>
              <a:rPr lang="en-US" dirty="0"/>
              <a:t>the story of two protagonists</a:t>
            </a:r>
            <a:r>
              <a:rPr lang="en-US" dirty="0" smtClean="0"/>
              <a:t>:</a:t>
            </a:r>
          </a:p>
          <a:p>
            <a:pPr lvl="1"/>
            <a:r>
              <a:rPr lang="en-US" dirty="0" smtClean="0"/>
              <a:t>A </a:t>
            </a:r>
            <a:r>
              <a:rPr lang="en-US" dirty="0"/>
              <a:t>travelling merchant gifted in </a:t>
            </a:r>
            <a:r>
              <a:rPr lang="en-US" dirty="0" smtClean="0"/>
              <a:t>swordplay</a:t>
            </a:r>
          </a:p>
          <a:p>
            <a:pPr lvl="1"/>
            <a:r>
              <a:rPr lang="en-US" dirty="0" smtClean="0"/>
              <a:t>A </a:t>
            </a:r>
            <a:r>
              <a:rPr lang="en-US" dirty="0"/>
              <a:t>member of an ancient order of </a:t>
            </a:r>
            <a:r>
              <a:rPr lang="en-US" dirty="0" smtClean="0"/>
              <a:t>economic advisors</a:t>
            </a:r>
            <a:endParaRPr lang="en-US" dirty="0"/>
          </a:p>
          <a:p>
            <a:endParaRPr lang="en-US" dirty="0" smtClean="0"/>
          </a:p>
          <a:p>
            <a:r>
              <a:rPr lang="en-US" dirty="0" smtClean="0"/>
              <a:t>Both can gain income and level up in their respective guilds</a:t>
            </a:r>
          </a:p>
        </p:txBody>
      </p:sp>
      <p:sp>
        <p:nvSpPr>
          <p:cNvPr id="4" name="Content Placeholder 2"/>
          <p:cNvSpPr txBox="1">
            <a:spLocks/>
          </p:cNvSpPr>
          <p:nvPr/>
        </p:nvSpPr>
        <p:spPr>
          <a:xfrm>
            <a:off x="553387" y="1815198"/>
            <a:ext cx="10515600" cy="632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Game takes place during a time of economic enlightenment</a:t>
            </a:r>
            <a:endParaRPr lang="en-US" dirty="0"/>
          </a:p>
          <a:p>
            <a:pPr lvl="2"/>
            <a:endParaRPr lang="en-US" dirty="0"/>
          </a:p>
        </p:txBody>
      </p:sp>
      <p:pic>
        <p:nvPicPr>
          <p:cNvPr id="6" name="Picture 5"/>
          <p:cNvPicPr>
            <a:picLocks noChangeAspect="1"/>
          </p:cNvPicPr>
          <p:nvPr/>
        </p:nvPicPr>
        <p:blipFill>
          <a:blip r:embed="rId3"/>
          <a:stretch>
            <a:fillRect/>
          </a:stretch>
        </p:blipFill>
        <p:spPr>
          <a:xfrm>
            <a:off x="6723127" y="2976947"/>
            <a:ext cx="5057854" cy="2832398"/>
          </a:xfrm>
          <a:prstGeom prst="rect">
            <a:avLst/>
          </a:prstGeom>
        </p:spPr>
      </p:pic>
    </p:spTree>
    <p:extLst>
      <p:ext uri="{BB962C8B-B14F-4D97-AF65-F5344CB8AC3E}">
        <p14:creationId xmlns:p14="http://schemas.microsoft.com/office/powerpoint/2010/main" val="40052742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4245" y="322912"/>
            <a:ext cx="10515600" cy="1325563"/>
          </a:xfrm>
        </p:spPr>
        <p:txBody>
          <a:bodyPr/>
          <a:lstStyle/>
          <a:p>
            <a:r>
              <a:rPr lang="en-US" dirty="0" err="1" smtClean="0"/>
              <a:t>Gamespace</a:t>
            </a:r>
            <a:endParaRPr lang="en-US" dirty="0"/>
          </a:p>
        </p:txBody>
      </p:sp>
      <p:sp>
        <p:nvSpPr>
          <p:cNvPr id="3" name="Content Placeholder 2"/>
          <p:cNvSpPr>
            <a:spLocks noGrp="1"/>
          </p:cNvSpPr>
          <p:nvPr>
            <p:ph idx="1"/>
          </p:nvPr>
        </p:nvSpPr>
        <p:spPr>
          <a:xfrm>
            <a:off x="838200" y="1825625"/>
            <a:ext cx="5337748" cy="1679863"/>
          </a:xfrm>
        </p:spPr>
        <p:txBody>
          <a:bodyPr>
            <a:normAutofit/>
          </a:bodyPr>
          <a:lstStyle/>
          <a:p>
            <a:r>
              <a:rPr lang="en-US" dirty="0" smtClean="0"/>
              <a:t>World map</a:t>
            </a:r>
          </a:p>
          <a:p>
            <a:pPr lvl="1"/>
            <a:r>
              <a:rPr lang="en-US" dirty="0" smtClean="0"/>
              <a:t>Explore the world and stake a claim</a:t>
            </a:r>
          </a:p>
          <a:p>
            <a:pPr lvl="1"/>
            <a:r>
              <a:rPr lang="en-US" dirty="0" smtClean="0"/>
              <a:t>Trade between cities</a:t>
            </a:r>
          </a:p>
          <a:p>
            <a:pPr lvl="1"/>
            <a:r>
              <a:rPr lang="en-US" dirty="0" smtClean="0"/>
              <a:t>Hunt bandits or wolves for bounties</a:t>
            </a:r>
            <a:endParaRPr lang="en-US" dirty="0"/>
          </a:p>
          <a:p>
            <a:pPr lvl="1"/>
            <a:endParaRPr lang="en-US" dirty="0"/>
          </a:p>
          <a:p>
            <a:endParaRPr lang="en-US" dirty="0" smtClean="0"/>
          </a:p>
        </p:txBody>
      </p:sp>
      <p:pic>
        <p:nvPicPr>
          <p:cNvPr id="5" name="Picture 4"/>
          <p:cNvPicPr>
            <a:picLocks noChangeAspect="1"/>
          </p:cNvPicPr>
          <p:nvPr/>
        </p:nvPicPr>
        <p:blipFill>
          <a:blip r:embed="rId3"/>
          <a:stretch>
            <a:fillRect/>
          </a:stretch>
        </p:blipFill>
        <p:spPr>
          <a:xfrm>
            <a:off x="7673715" y="3505488"/>
            <a:ext cx="3230261" cy="3230261"/>
          </a:xfrm>
          <a:prstGeom prst="rect">
            <a:avLst/>
          </a:prstGeom>
        </p:spPr>
      </p:pic>
      <p:pic>
        <p:nvPicPr>
          <p:cNvPr id="1026" name="Picture 2" descr="http://cdn.gameplayinside.com/wp-content/uploads/2014/11/endless-legend-fidsi-example.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4245" y="3505488"/>
            <a:ext cx="5585658" cy="3230261"/>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2"/>
          <p:cNvSpPr txBox="1">
            <a:spLocks/>
          </p:cNvSpPr>
          <p:nvPr/>
        </p:nvSpPr>
        <p:spPr>
          <a:xfrm>
            <a:off x="6299903" y="1825625"/>
            <a:ext cx="5337748" cy="16798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Towns</a:t>
            </a:r>
          </a:p>
          <a:p>
            <a:pPr lvl="1"/>
            <a:r>
              <a:rPr lang="en-US" dirty="0"/>
              <a:t>Buy and sell inventory or weapons</a:t>
            </a:r>
          </a:p>
          <a:p>
            <a:pPr lvl="1"/>
            <a:r>
              <a:rPr lang="en-US" dirty="0"/>
              <a:t>Complete accounting quests</a:t>
            </a:r>
          </a:p>
          <a:p>
            <a:pPr lvl="1"/>
            <a:r>
              <a:rPr lang="en-US" dirty="0"/>
              <a:t>Observe Economic transparency</a:t>
            </a:r>
          </a:p>
        </p:txBody>
      </p:sp>
    </p:spTree>
    <p:extLst>
      <p:ext uri="{BB962C8B-B14F-4D97-AF65-F5344CB8AC3E}">
        <p14:creationId xmlns:p14="http://schemas.microsoft.com/office/powerpoint/2010/main" val="94999642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8377" y="335144"/>
            <a:ext cx="10515600" cy="1325563"/>
          </a:xfrm>
        </p:spPr>
        <p:txBody>
          <a:bodyPr/>
          <a:lstStyle/>
          <a:p>
            <a:r>
              <a:rPr lang="en-US" dirty="0" smtClean="0"/>
              <a:t>Mechanics &amp; Rules</a:t>
            </a:r>
            <a:endParaRPr lang="en-US" dirty="0"/>
          </a:p>
        </p:txBody>
      </p:sp>
      <p:sp>
        <p:nvSpPr>
          <p:cNvPr id="3" name="Content Placeholder 2"/>
          <p:cNvSpPr>
            <a:spLocks noGrp="1"/>
          </p:cNvSpPr>
          <p:nvPr>
            <p:ph idx="1"/>
          </p:nvPr>
        </p:nvSpPr>
        <p:spPr>
          <a:xfrm>
            <a:off x="568377" y="1795644"/>
            <a:ext cx="6297118" cy="4351338"/>
          </a:xfrm>
        </p:spPr>
        <p:txBody>
          <a:bodyPr/>
          <a:lstStyle/>
          <a:p>
            <a:r>
              <a:rPr lang="en-US" dirty="0" smtClean="0"/>
              <a:t>Trade &amp; Exploration</a:t>
            </a:r>
            <a:endParaRPr lang="en-US" dirty="0"/>
          </a:p>
          <a:p>
            <a:pPr lvl="1"/>
            <a:r>
              <a:rPr lang="en-US" dirty="0"/>
              <a:t>U</a:t>
            </a:r>
            <a:r>
              <a:rPr lang="en-US" dirty="0" smtClean="0"/>
              <a:t>se gold to purchase goods and trade them between cities. </a:t>
            </a:r>
          </a:p>
          <a:p>
            <a:pPr lvl="1"/>
            <a:endParaRPr lang="en-US" dirty="0"/>
          </a:p>
          <a:p>
            <a:pPr lvl="1"/>
            <a:r>
              <a:rPr lang="en-US" dirty="0" smtClean="0"/>
              <a:t>Goods available determined by reputation with towns and the merchants Guild.</a:t>
            </a:r>
          </a:p>
          <a:p>
            <a:pPr lvl="1"/>
            <a:endParaRPr lang="en-US" dirty="0"/>
          </a:p>
          <a:p>
            <a:pPr lvl="1"/>
            <a:r>
              <a:rPr lang="en-US" dirty="0" smtClean="0"/>
              <a:t>Manage taxes to avoid legal trouble. (</a:t>
            </a:r>
            <a:r>
              <a:rPr lang="en-US" dirty="0"/>
              <a:t>G</a:t>
            </a:r>
            <a:r>
              <a:rPr lang="en-US" dirty="0" smtClean="0"/>
              <a:t>eneral </a:t>
            </a:r>
            <a:r>
              <a:rPr lang="en-US" dirty="0"/>
              <a:t>J</a:t>
            </a:r>
            <a:r>
              <a:rPr lang="en-US" dirty="0" smtClean="0"/>
              <a:t>ournal, General Ledger) </a:t>
            </a:r>
          </a:p>
          <a:p>
            <a:pPr lvl="1"/>
            <a:endParaRPr lang="en-US" dirty="0"/>
          </a:p>
          <a:p>
            <a:pPr lvl="1"/>
            <a:r>
              <a:rPr lang="en-US" dirty="0" smtClean="0"/>
              <a:t>Learning outcome: Economics &amp; Tax </a:t>
            </a:r>
            <a:endParaRPr lang="en-US" dirty="0"/>
          </a:p>
          <a:p>
            <a:pPr lvl="1"/>
            <a:endParaRPr lang="en-US" dirty="0" smtClean="0"/>
          </a:p>
        </p:txBody>
      </p:sp>
      <p:pic>
        <p:nvPicPr>
          <p:cNvPr id="6" name="Picture 5" descr="Unity Personal (64bit) - Level 1.unity - Proof of concept build - PC, Mac &amp; Linux Standalone* &lt;DX11&gt;"/>
          <p:cNvPicPr>
            <a:picLocks noChangeAspect="1"/>
          </p:cNvPicPr>
          <p:nvPr/>
        </p:nvPicPr>
        <p:blipFill rotWithShape="1">
          <a:blip r:embed="rId3" cstate="print">
            <a:extLst>
              <a:ext uri="{28A0092B-C50C-407E-A947-70E740481C1C}">
                <a14:useLocalDpi xmlns:a14="http://schemas.microsoft.com/office/drawing/2010/main" val="0"/>
              </a:ext>
            </a:extLst>
          </a:blip>
          <a:srcRect l="8484" t="11961" r="8648" b="3960"/>
          <a:stretch/>
        </p:blipFill>
        <p:spPr>
          <a:xfrm>
            <a:off x="6865495" y="2922001"/>
            <a:ext cx="4751882" cy="2629750"/>
          </a:xfrm>
          <a:prstGeom prst="rect">
            <a:avLst/>
          </a:prstGeom>
        </p:spPr>
      </p:pic>
    </p:spTree>
    <p:extLst>
      <p:ext uri="{BB962C8B-B14F-4D97-AF65-F5344CB8AC3E}">
        <p14:creationId xmlns:p14="http://schemas.microsoft.com/office/powerpoint/2010/main" val="322974806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8377" y="335144"/>
            <a:ext cx="10515600" cy="1325563"/>
          </a:xfrm>
        </p:spPr>
        <p:txBody>
          <a:bodyPr/>
          <a:lstStyle/>
          <a:p>
            <a:r>
              <a:rPr lang="en-US" dirty="0" smtClean="0"/>
              <a:t>Mechanics &amp; Rules</a:t>
            </a:r>
            <a:endParaRPr lang="en-US" dirty="0"/>
          </a:p>
        </p:txBody>
      </p:sp>
      <p:sp>
        <p:nvSpPr>
          <p:cNvPr id="3" name="Content Placeholder 2"/>
          <p:cNvSpPr>
            <a:spLocks noGrp="1"/>
          </p:cNvSpPr>
          <p:nvPr>
            <p:ph idx="1"/>
          </p:nvPr>
        </p:nvSpPr>
        <p:spPr>
          <a:xfrm>
            <a:off x="568377" y="1795643"/>
            <a:ext cx="7717616" cy="4755059"/>
          </a:xfrm>
        </p:spPr>
        <p:txBody>
          <a:bodyPr>
            <a:normAutofit/>
          </a:bodyPr>
          <a:lstStyle/>
          <a:p>
            <a:r>
              <a:rPr lang="en-US" dirty="0" smtClean="0"/>
              <a:t>Accounting Quests</a:t>
            </a:r>
            <a:endParaRPr lang="en-US" dirty="0"/>
          </a:p>
          <a:p>
            <a:pPr lvl="1"/>
            <a:r>
              <a:rPr lang="en-US" dirty="0" smtClean="0"/>
              <a:t>Players will see available quests upon entering towns, with 3 levels of difficulty.</a:t>
            </a:r>
          </a:p>
          <a:p>
            <a:pPr lvl="2"/>
            <a:r>
              <a:rPr lang="en-US" dirty="0" smtClean="0"/>
              <a:t>Level 1 – Basic accounting concepts, </a:t>
            </a:r>
            <a:r>
              <a:rPr lang="en-US" dirty="0" err="1" smtClean="0"/>
              <a:t>eg</a:t>
            </a:r>
            <a:r>
              <a:rPr lang="en-US" dirty="0" smtClean="0"/>
              <a:t>. Assets, Liability &amp; Equity, types of businesses</a:t>
            </a:r>
          </a:p>
          <a:p>
            <a:pPr lvl="2"/>
            <a:r>
              <a:rPr lang="en-US" dirty="0" smtClean="0"/>
              <a:t>Level 2 – Financial equations, </a:t>
            </a:r>
            <a:r>
              <a:rPr lang="en-US" dirty="0" err="1" smtClean="0"/>
              <a:t>eg</a:t>
            </a:r>
            <a:r>
              <a:rPr lang="en-US" dirty="0" smtClean="0"/>
              <a:t>. Assets = Liabilities + Equity</a:t>
            </a:r>
          </a:p>
          <a:p>
            <a:pPr lvl="2"/>
            <a:r>
              <a:rPr lang="en-US" dirty="0" smtClean="0"/>
              <a:t>Level3 – Preparation of financial Statements, </a:t>
            </a:r>
            <a:r>
              <a:rPr lang="en-US" dirty="0" err="1" smtClean="0"/>
              <a:t>eg</a:t>
            </a:r>
            <a:r>
              <a:rPr lang="en-US" dirty="0" smtClean="0"/>
              <a:t>. Balance sheet, Profit &amp; </a:t>
            </a:r>
            <a:r>
              <a:rPr lang="en-US" dirty="0"/>
              <a:t>L</a:t>
            </a:r>
            <a:r>
              <a:rPr lang="en-US" dirty="0" smtClean="0"/>
              <a:t>oss statement  (</a:t>
            </a:r>
            <a:r>
              <a:rPr lang="en-US" b="1" dirty="0"/>
              <a:t>D</a:t>
            </a:r>
            <a:r>
              <a:rPr lang="en-US" b="1" dirty="0" smtClean="0"/>
              <a:t>esirable</a:t>
            </a:r>
            <a:r>
              <a:rPr lang="en-US" dirty="0" smtClean="0"/>
              <a:t>)</a:t>
            </a:r>
            <a:endParaRPr lang="en-US" dirty="0"/>
          </a:p>
          <a:p>
            <a:pPr lvl="1"/>
            <a:r>
              <a:rPr lang="en-US" dirty="0" smtClean="0"/>
              <a:t>There will be rewards for success, and penalties for failure. </a:t>
            </a:r>
          </a:p>
          <a:p>
            <a:pPr lvl="1"/>
            <a:endParaRPr lang="en-US" dirty="0"/>
          </a:p>
          <a:p>
            <a:pPr lvl="1"/>
            <a:r>
              <a:rPr lang="en-US" dirty="0" smtClean="0"/>
              <a:t>Learning Outcomes: Basic to Advanced Accounting</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85992" y="1424066"/>
            <a:ext cx="3906008" cy="5126636"/>
          </a:xfrm>
          <a:prstGeom prst="rect">
            <a:avLst/>
          </a:prstGeom>
        </p:spPr>
      </p:pic>
    </p:spTree>
    <p:extLst>
      <p:ext uri="{BB962C8B-B14F-4D97-AF65-F5344CB8AC3E}">
        <p14:creationId xmlns:p14="http://schemas.microsoft.com/office/powerpoint/2010/main" val="95484208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8377" y="335144"/>
            <a:ext cx="10515600" cy="1325563"/>
          </a:xfrm>
        </p:spPr>
        <p:txBody>
          <a:bodyPr/>
          <a:lstStyle/>
          <a:p>
            <a:r>
              <a:rPr lang="en-US" dirty="0" smtClean="0"/>
              <a:t>Mechanics &amp; Rules</a:t>
            </a:r>
            <a:endParaRPr lang="en-US" dirty="0"/>
          </a:p>
        </p:txBody>
      </p:sp>
      <p:sp>
        <p:nvSpPr>
          <p:cNvPr id="3" name="Content Placeholder 2"/>
          <p:cNvSpPr>
            <a:spLocks noGrp="1"/>
          </p:cNvSpPr>
          <p:nvPr>
            <p:ph idx="1"/>
          </p:nvPr>
        </p:nvSpPr>
        <p:spPr>
          <a:xfrm>
            <a:off x="568377" y="1795643"/>
            <a:ext cx="7717616" cy="4755059"/>
          </a:xfrm>
        </p:spPr>
        <p:txBody>
          <a:bodyPr>
            <a:normAutofit/>
          </a:bodyPr>
          <a:lstStyle/>
          <a:p>
            <a:r>
              <a:rPr lang="en-US" dirty="0" smtClean="0"/>
              <a:t>Combat Encounters</a:t>
            </a:r>
          </a:p>
          <a:p>
            <a:pPr lvl="1"/>
            <a:r>
              <a:rPr lang="en-US" dirty="0" smtClean="0"/>
              <a:t>Can happen every turn when traversing the world map </a:t>
            </a:r>
          </a:p>
          <a:p>
            <a:pPr lvl="1"/>
            <a:endParaRPr lang="en-US" dirty="0"/>
          </a:p>
          <a:p>
            <a:pPr lvl="1"/>
            <a:r>
              <a:rPr lang="en-US" dirty="0" smtClean="0"/>
              <a:t>Combat is a simple battle readout that computes how well the caravan was defended. </a:t>
            </a:r>
          </a:p>
          <a:p>
            <a:pPr lvl="1"/>
            <a:endParaRPr lang="en-US" dirty="0"/>
          </a:p>
          <a:p>
            <a:pPr lvl="1"/>
            <a:r>
              <a:rPr lang="en-US" dirty="0" smtClean="0"/>
              <a:t>Can be reinforced with better weapons &amp; mercenaries.</a:t>
            </a:r>
          </a:p>
          <a:p>
            <a:pPr lvl="1"/>
            <a:endParaRPr lang="en-US" dirty="0" smtClean="0"/>
          </a:p>
          <a:p>
            <a:pPr lvl="1"/>
            <a:r>
              <a:rPr lang="en-US" dirty="0" smtClean="0"/>
              <a:t>Defeating enemies earns bounty, redeemed in towns. </a:t>
            </a:r>
            <a:endParaRPr lang="en-US" dirty="0"/>
          </a:p>
          <a:p>
            <a:pPr lvl="1"/>
            <a:endParaRPr lang="en-US" dirty="0" smtClean="0"/>
          </a:p>
          <a:p>
            <a:pPr lvl="1"/>
            <a:r>
              <a:rPr lang="en-US" dirty="0" smtClean="0"/>
              <a:t>Learning outcome: risk management. </a:t>
            </a:r>
            <a:endParaRPr lang="en-US" dirty="0"/>
          </a:p>
        </p:txBody>
      </p:sp>
    </p:spTree>
    <p:extLst>
      <p:ext uri="{BB962C8B-B14F-4D97-AF65-F5344CB8AC3E}">
        <p14:creationId xmlns:p14="http://schemas.microsoft.com/office/powerpoint/2010/main" val="37871141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Win &amp; lose States</a:t>
            </a:r>
            <a:endParaRPr lang="en-US" dirty="0"/>
          </a:p>
        </p:txBody>
      </p:sp>
      <p:sp>
        <p:nvSpPr>
          <p:cNvPr id="3" name="Content Placeholder 2"/>
          <p:cNvSpPr>
            <a:spLocks noGrp="1"/>
          </p:cNvSpPr>
          <p:nvPr>
            <p:ph idx="1"/>
          </p:nvPr>
        </p:nvSpPr>
        <p:spPr>
          <a:xfrm>
            <a:off x="838200" y="1825625"/>
            <a:ext cx="5127885" cy="4351338"/>
          </a:xfrm>
        </p:spPr>
        <p:txBody>
          <a:bodyPr>
            <a:normAutofit fontScale="92500" lnSpcReduction="10000"/>
          </a:bodyPr>
          <a:lstStyle/>
          <a:p>
            <a:r>
              <a:rPr lang="en-US" dirty="0" smtClean="0"/>
              <a:t>Victory </a:t>
            </a:r>
          </a:p>
          <a:p>
            <a:pPr lvl="1"/>
            <a:r>
              <a:rPr lang="en-US" dirty="0" smtClean="0"/>
              <a:t>Reach 100+ reputation</a:t>
            </a:r>
          </a:p>
          <a:p>
            <a:pPr lvl="1"/>
            <a:r>
              <a:rPr lang="en-US" dirty="0" smtClean="0"/>
              <a:t>Pay off debts</a:t>
            </a:r>
          </a:p>
          <a:p>
            <a:pPr marL="457200" lvl="1" indent="0">
              <a:buNone/>
            </a:pPr>
            <a:endParaRPr lang="en-US" dirty="0" smtClean="0"/>
          </a:p>
          <a:p>
            <a:pPr marL="457200" lvl="1" indent="0">
              <a:buNone/>
            </a:pPr>
            <a:r>
              <a:rPr lang="en-US" b="1" dirty="0" smtClean="0"/>
              <a:t>(Desirable)</a:t>
            </a:r>
          </a:p>
          <a:p>
            <a:pPr lvl="1"/>
            <a:r>
              <a:rPr lang="en-US" dirty="0" smtClean="0"/>
              <a:t>Complete Merchants Story</a:t>
            </a:r>
          </a:p>
          <a:p>
            <a:pPr lvl="2"/>
            <a:r>
              <a:rPr lang="en-US" dirty="0" smtClean="0"/>
              <a:t>Pay off debt &amp; grow business</a:t>
            </a:r>
          </a:p>
          <a:p>
            <a:pPr lvl="1"/>
            <a:endParaRPr lang="en-US" dirty="0"/>
          </a:p>
          <a:p>
            <a:pPr lvl="1"/>
            <a:r>
              <a:rPr lang="en-US" dirty="0" smtClean="0"/>
              <a:t>Complete Accountants Story</a:t>
            </a:r>
          </a:p>
          <a:p>
            <a:pPr lvl="2"/>
            <a:r>
              <a:rPr lang="en-US" dirty="0" smtClean="0"/>
              <a:t>Reach highest level in the order.</a:t>
            </a:r>
            <a:endParaRPr lang="en-US" dirty="0"/>
          </a:p>
          <a:p>
            <a:pPr lvl="1"/>
            <a:endParaRPr lang="en-US" dirty="0" smtClean="0"/>
          </a:p>
          <a:p>
            <a:pPr lvl="1"/>
            <a:r>
              <a:rPr lang="en-US" dirty="0" smtClean="0"/>
              <a:t>Complete final quest. </a:t>
            </a:r>
            <a:endParaRPr lang="en-US" dirty="0"/>
          </a:p>
          <a:p>
            <a:pPr lvl="2"/>
            <a:endParaRPr lang="en-US" dirty="0" smtClean="0"/>
          </a:p>
        </p:txBody>
      </p:sp>
      <p:sp>
        <p:nvSpPr>
          <p:cNvPr id="4" name="Content Placeholder 2"/>
          <p:cNvSpPr txBox="1">
            <a:spLocks/>
          </p:cNvSpPr>
          <p:nvPr/>
        </p:nvSpPr>
        <p:spPr>
          <a:xfrm>
            <a:off x="5966085" y="1825625"/>
            <a:ext cx="5127885"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Defeat</a:t>
            </a:r>
          </a:p>
          <a:p>
            <a:pPr lvl="1"/>
            <a:r>
              <a:rPr lang="en-US" dirty="0" smtClean="0"/>
              <a:t>Reach negative balance</a:t>
            </a:r>
          </a:p>
          <a:p>
            <a:pPr lvl="1"/>
            <a:endParaRPr lang="en-US" dirty="0"/>
          </a:p>
          <a:p>
            <a:pPr lvl="1"/>
            <a:r>
              <a:rPr lang="en-US" dirty="0" smtClean="0"/>
              <a:t>Reach -100 reputation</a:t>
            </a:r>
          </a:p>
          <a:p>
            <a:pPr lvl="1"/>
            <a:endParaRPr lang="en-US" dirty="0"/>
          </a:p>
          <a:p>
            <a:pPr lvl="1"/>
            <a:r>
              <a:rPr lang="en-US" dirty="0" smtClean="0"/>
              <a:t>No combat defeat</a:t>
            </a:r>
            <a:endParaRPr lang="en-US" dirty="0"/>
          </a:p>
        </p:txBody>
      </p:sp>
    </p:spTree>
    <p:extLst>
      <p:ext uri="{BB962C8B-B14F-4D97-AF65-F5344CB8AC3E}">
        <p14:creationId xmlns:p14="http://schemas.microsoft.com/office/powerpoint/2010/main" val="77619546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 of Scope</a:t>
            </a:r>
            <a:endParaRPr lang="en-US" dirty="0"/>
          </a:p>
        </p:txBody>
      </p:sp>
      <p:sp>
        <p:nvSpPr>
          <p:cNvPr id="3" name="Content Placeholder 2"/>
          <p:cNvSpPr>
            <a:spLocks noGrp="1"/>
          </p:cNvSpPr>
          <p:nvPr>
            <p:ph idx="1"/>
          </p:nvPr>
        </p:nvSpPr>
        <p:spPr/>
        <p:txBody>
          <a:bodyPr>
            <a:normAutofit/>
          </a:bodyPr>
          <a:lstStyle/>
          <a:p>
            <a:r>
              <a:rPr lang="en-US" dirty="0" smtClean="0"/>
              <a:t>Advanced accounting </a:t>
            </a:r>
          </a:p>
          <a:p>
            <a:endParaRPr lang="en-US" dirty="0"/>
          </a:p>
          <a:p>
            <a:r>
              <a:rPr lang="en-US" dirty="0" smtClean="0"/>
              <a:t>Nation specific financial rules &amp; international trade</a:t>
            </a:r>
          </a:p>
          <a:p>
            <a:endParaRPr lang="en-US" dirty="0"/>
          </a:p>
          <a:p>
            <a:r>
              <a:rPr lang="en-US" dirty="0" smtClean="0"/>
              <a:t>Character RPG mechanics</a:t>
            </a:r>
          </a:p>
          <a:p>
            <a:endParaRPr lang="en-US" dirty="0"/>
          </a:p>
          <a:p>
            <a:r>
              <a:rPr lang="en-US" dirty="0" smtClean="0"/>
              <a:t>Primary NPC characters</a:t>
            </a:r>
            <a:endParaRPr lang="en-US" dirty="0"/>
          </a:p>
        </p:txBody>
      </p:sp>
    </p:spTree>
    <p:extLst>
      <p:ext uri="{BB962C8B-B14F-4D97-AF65-F5344CB8AC3E}">
        <p14:creationId xmlns:p14="http://schemas.microsoft.com/office/powerpoint/2010/main" val="245240063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Technical Details</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049594567"/>
              </p:ext>
            </p:extLst>
          </p:nvPr>
        </p:nvGraphicFramePr>
        <p:xfrm>
          <a:off x="838200" y="1690688"/>
          <a:ext cx="10515600" cy="3840480"/>
        </p:xfrm>
        <a:graphic>
          <a:graphicData uri="http://schemas.openxmlformats.org/drawingml/2006/table">
            <a:tbl>
              <a:tblPr firstRow="1" bandRow="1">
                <a:tableStyleId>{5C22544A-7EE6-4342-B048-85BDC9FD1C3A}</a:tableStyleId>
              </a:tblPr>
              <a:tblGrid>
                <a:gridCol w="5257800"/>
                <a:gridCol w="5257800"/>
              </a:tblGrid>
              <a:tr h="370840">
                <a:tc>
                  <a:txBody>
                    <a:bodyPr/>
                    <a:lstStyle/>
                    <a:p>
                      <a:r>
                        <a:rPr lang="en-US" sz="3000" dirty="0" smtClean="0"/>
                        <a:t>Software Type</a:t>
                      </a:r>
                      <a:endParaRPr lang="en-US" sz="3000" dirty="0"/>
                    </a:p>
                  </a:txBody>
                  <a:tcPr/>
                </a:tc>
                <a:tc>
                  <a:txBody>
                    <a:bodyPr/>
                    <a:lstStyle/>
                    <a:p>
                      <a:r>
                        <a:rPr lang="en-US" sz="3000" dirty="0" smtClean="0"/>
                        <a:t>Name</a:t>
                      </a:r>
                      <a:endParaRPr lang="en-US" sz="3000" dirty="0"/>
                    </a:p>
                  </a:txBody>
                  <a:tcPr/>
                </a:tc>
              </a:tr>
              <a:tr h="370840">
                <a:tc>
                  <a:txBody>
                    <a:bodyPr/>
                    <a:lstStyle/>
                    <a:p>
                      <a:r>
                        <a:rPr lang="en-US" sz="3000" dirty="0" smtClean="0"/>
                        <a:t>Game</a:t>
                      </a:r>
                      <a:r>
                        <a:rPr lang="en-US" sz="3000" baseline="0" dirty="0" smtClean="0"/>
                        <a:t> Engine</a:t>
                      </a:r>
                      <a:endParaRPr lang="en-US" sz="3000" dirty="0"/>
                    </a:p>
                  </a:txBody>
                  <a:tcPr/>
                </a:tc>
                <a:tc>
                  <a:txBody>
                    <a:bodyPr/>
                    <a:lstStyle/>
                    <a:p>
                      <a:r>
                        <a:rPr lang="en-US" sz="3000" dirty="0" smtClean="0"/>
                        <a:t>Unity 5.3</a:t>
                      </a:r>
                      <a:endParaRPr lang="en-US" sz="3000" dirty="0"/>
                    </a:p>
                  </a:txBody>
                  <a:tcPr/>
                </a:tc>
              </a:tr>
              <a:tr h="370840">
                <a:tc>
                  <a:txBody>
                    <a:bodyPr/>
                    <a:lstStyle/>
                    <a:p>
                      <a:r>
                        <a:rPr lang="en-US" sz="3000" dirty="0" smtClean="0"/>
                        <a:t>Modeling Software</a:t>
                      </a:r>
                      <a:endParaRPr lang="en-US" sz="3000" dirty="0"/>
                    </a:p>
                  </a:txBody>
                  <a:tcPr/>
                </a:tc>
                <a:tc>
                  <a:txBody>
                    <a:bodyPr/>
                    <a:lstStyle/>
                    <a:p>
                      <a:r>
                        <a:rPr lang="en-US" sz="3000" dirty="0" smtClean="0"/>
                        <a:t>3ds Max</a:t>
                      </a:r>
                      <a:endParaRPr lang="en-US" sz="3000" dirty="0"/>
                    </a:p>
                  </a:txBody>
                  <a:tcPr/>
                </a:tc>
              </a:tr>
              <a:tr h="370840">
                <a:tc>
                  <a:txBody>
                    <a:bodyPr/>
                    <a:lstStyle/>
                    <a:p>
                      <a:r>
                        <a:rPr lang="en-US" sz="3000" dirty="0" smtClean="0"/>
                        <a:t>Textures</a:t>
                      </a:r>
                      <a:endParaRPr lang="en-US" sz="3000" dirty="0"/>
                    </a:p>
                  </a:txBody>
                  <a:tcPr/>
                </a:tc>
                <a:tc>
                  <a:txBody>
                    <a:bodyPr/>
                    <a:lstStyle/>
                    <a:p>
                      <a:r>
                        <a:rPr lang="en-US" sz="3000" dirty="0" smtClean="0"/>
                        <a:t>Photoshop,</a:t>
                      </a:r>
                      <a:r>
                        <a:rPr lang="en-US" sz="3000" baseline="0" dirty="0" smtClean="0"/>
                        <a:t> </a:t>
                      </a:r>
                      <a:r>
                        <a:rPr lang="en-US" sz="3000" baseline="0" dirty="0" err="1" smtClean="0"/>
                        <a:t>Quixel</a:t>
                      </a:r>
                      <a:r>
                        <a:rPr lang="en-US" sz="3000" baseline="0" dirty="0" smtClean="0"/>
                        <a:t> Suite</a:t>
                      </a:r>
                      <a:endParaRPr lang="en-US" sz="3000" dirty="0"/>
                    </a:p>
                  </a:txBody>
                  <a:tcPr/>
                </a:tc>
              </a:tr>
              <a:tr h="370840">
                <a:tc>
                  <a:txBody>
                    <a:bodyPr/>
                    <a:lstStyle/>
                    <a:p>
                      <a:r>
                        <a:rPr lang="en-US" sz="3000" dirty="0" smtClean="0"/>
                        <a:t>Version</a:t>
                      </a:r>
                      <a:r>
                        <a:rPr lang="en-US" sz="3000" baseline="0" dirty="0" smtClean="0"/>
                        <a:t> Control </a:t>
                      </a:r>
                      <a:endParaRPr lang="en-US" sz="3000" dirty="0"/>
                    </a:p>
                  </a:txBody>
                  <a:tcPr/>
                </a:tc>
                <a:tc>
                  <a:txBody>
                    <a:bodyPr/>
                    <a:lstStyle/>
                    <a:p>
                      <a:r>
                        <a:rPr lang="en-US" sz="3000" dirty="0" err="1" smtClean="0"/>
                        <a:t>Github</a:t>
                      </a:r>
                      <a:endParaRPr lang="en-US" sz="3000" dirty="0"/>
                    </a:p>
                  </a:txBody>
                  <a:tcPr/>
                </a:tc>
              </a:tr>
              <a:tr h="370840">
                <a:tc>
                  <a:txBody>
                    <a:bodyPr/>
                    <a:lstStyle/>
                    <a:p>
                      <a:r>
                        <a:rPr lang="en-US" sz="3000" dirty="0" smtClean="0"/>
                        <a:t>Scheduling</a:t>
                      </a:r>
                      <a:endParaRPr lang="en-US" sz="3000" dirty="0"/>
                    </a:p>
                  </a:txBody>
                  <a:tcPr/>
                </a:tc>
                <a:tc>
                  <a:txBody>
                    <a:bodyPr/>
                    <a:lstStyle/>
                    <a:p>
                      <a:r>
                        <a:rPr lang="en-US" sz="3000" dirty="0" smtClean="0"/>
                        <a:t>Trello</a:t>
                      </a:r>
                      <a:endParaRPr lang="en-US" sz="3000" dirty="0"/>
                    </a:p>
                  </a:txBody>
                  <a:tcPr/>
                </a:tc>
              </a:tr>
              <a:tr h="370840">
                <a:tc>
                  <a:txBody>
                    <a:bodyPr/>
                    <a:lstStyle/>
                    <a:p>
                      <a:r>
                        <a:rPr lang="en-US" sz="3000" dirty="0" smtClean="0"/>
                        <a:t>Team Communication</a:t>
                      </a:r>
                      <a:endParaRPr lang="en-US" sz="3000" dirty="0"/>
                    </a:p>
                  </a:txBody>
                  <a:tcPr/>
                </a:tc>
                <a:tc>
                  <a:txBody>
                    <a:bodyPr/>
                    <a:lstStyle/>
                    <a:p>
                      <a:r>
                        <a:rPr lang="en-US" sz="3000" dirty="0" smtClean="0"/>
                        <a:t>Slack</a:t>
                      </a:r>
                      <a:endParaRPr lang="en-US" sz="3000" dirty="0"/>
                    </a:p>
                  </a:txBody>
                  <a:tcPr/>
                </a:tc>
              </a:tr>
            </a:tbl>
          </a:graphicData>
        </a:graphic>
      </p:graphicFrame>
    </p:spTree>
    <p:extLst>
      <p:ext uri="{BB962C8B-B14F-4D97-AF65-F5344CB8AC3E}">
        <p14:creationId xmlns:p14="http://schemas.microsoft.com/office/powerpoint/2010/main" val="316472778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Technical Details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840636987"/>
              </p:ext>
            </p:extLst>
          </p:nvPr>
        </p:nvGraphicFramePr>
        <p:xfrm>
          <a:off x="767862" y="2956780"/>
          <a:ext cx="5007964" cy="2743200"/>
        </p:xfrm>
        <a:graphic>
          <a:graphicData uri="http://schemas.openxmlformats.org/drawingml/2006/table">
            <a:tbl>
              <a:tblPr firstRow="1" bandRow="1">
                <a:tableStyleId>{5C22544A-7EE6-4342-B048-85BDC9FD1C3A}</a:tableStyleId>
              </a:tblPr>
              <a:tblGrid>
                <a:gridCol w="5007964"/>
              </a:tblGrid>
              <a:tr h="370840">
                <a:tc>
                  <a:txBody>
                    <a:bodyPr/>
                    <a:lstStyle/>
                    <a:p>
                      <a:r>
                        <a:rPr lang="en-US" sz="3000" dirty="0" smtClean="0"/>
                        <a:t>Publishing</a:t>
                      </a:r>
                      <a:endParaRPr lang="en-US" sz="3000" dirty="0"/>
                    </a:p>
                  </a:txBody>
                  <a:tcPr/>
                </a:tc>
              </a:tr>
              <a:tr h="370840">
                <a:tc>
                  <a:txBody>
                    <a:bodyPr/>
                    <a:lstStyle/>
                    <a:p>
                      <a:r>
                        <a:rPr lang="en-US" sz="3000" dirty="0" smtClean="0"/>
                        <a:t>Unity </a:t>
                      </a:r>
                      <a:r>
                        <a:rPr lang="en-US" sz="3000" dirty="0" err="1" smtClean="0"/>
                        <a:t>Webplayer</a:t>
                      </a:r>
                      <a:endParaRPr lang="en-US" sz="3000" dirty="0"/>
                    </a:p>
                  </a:txBody>
                  <a:tcPr/>
                </a:tc>
              </a:tr>
              <a:tr h="370840">
                <a:tc>
                  <a:txBody>
                    <a:bodyPr/>
                    <a:lstStyle/>
                    <a:p>
                      <a:r>
                        <a:rPr lang="en-US" sz="3000" dirty="0" smtClean="0"/>
                        <a:t>Digital Download PC &amp; Mac</a:t>
                      </a:r>
                      <a:endParaRPr lang="en-US" sz="3000" dirty="0"/>
                    </a:p>
                  </a:txBody>
                  <a:tcPr/>
                </a:tc>
              </a:tr>
              <a:tr h="370840">
                <a:tc>
                  <a:txBody>
                    <a:bodyPr/>
                    <a:lstStyle/>
                    <a:p>
                      <a:r>
                        <a:rPr lang="en-US" sz="3000" dirty="0" smtClean="0"/>
                        <a:t>Physical</a:t>
                      </a:r>
                      <a:r>
                        <a:rPr lang="en-US" sz="3000" baseline="0" dirty="0" smtClean="0"/>
                        <a:t> Copy</a:t>
                      </a:r>
                      <a:endParaRPr lang="en-US" sz="3000" dirty="0"/>
                    </a:p>
                  </a:txBody>
                  <a:tcPr/>
                </a:tc>
              </a:tr>
              <a:tr h="370840">
                <a:tc>
                  <a:txBody>
                    <a:bodyPr/>
                    <a:lstStyle/>
                    <a:p>
                      <a:r>
                        <a:rPr lang="en-US" sz="3000" dirty="0" smtClean="0"/>
                        <a:t>Mobile</a:t>
                      </a:r>
                      <a:r>
                        <a:rPr lang="en-US" sz="3000" baseline="0" dirty="0" smtClean="0"/>
                        <a:t> &amp; Tablet (</a:t>
                      </a:r>
                      <a:r>
                        <a:rPr lang="en-US" sz="3000" b="1" baseline="0" dirty="0" smtClean="0"/>
                        <a:t>Desirable</a:t>
                      </a:r>
                      <a:r>
                        <a:rPr lang="en-US" sz="3000" baseline="0" dirty="0" smtClean="0"/>
                        <a:t>)</a:t>
                      </a:r>
                      <a:endParaRPr lang="en-US" sz="3000" dirty="0"/>
                    </a:p>
                  </a:txBody>
                  <a:tcPr/>
                </a:tc>
              </a:tr>
            </a:tbl>
          </a:graphicData>
        </a:graphic>
      </p:graphicFrame>
      <p:graphicFrame>
        <p:nvGraphicFramePr>
          <p:cNvPr id="4" name="Content Placeholder 4"/>
          <p:cNvGraphicFramePr>
            <a:graphicFrameLocks noGrp="1"/>
          </p:cNvGraphicFramePr>
          <p:nvPr>
            <p:ph idx="4294967295"/>
            <p:extLst>
              <p:ext uri="{D42A27DB-BD31-4B8C-83A1-F6EECF244321}">
                <p14:modId xmlns:p14="http://schemas.microsoft.com/office/powerpoint/2010/main" val="3760112130"/>
              </p:ext>
            </p:extLst>
          </p:nvPr>
        </p:nvGraphicFramePr>
        <p:xfrm>
          <a:off x="6345836" y="2956780"/>
          <a:ext cx="5007964" cy="2743200"/>
        </p:xfrm>
        <a:graphic>
          <a:graphicData uri="http://schemas.openxmlformats.org/drawingml/2006/table">
            <a:tbl>
              <a:tblPr firstRow="1" bandRow="1">
                <a:tableStyleId>{5C22544A-7EE6-4342-B048-85BDC9FD1C3A}</a:tableStyleId>
              </a:tblPr>
              <a:tblGrid>
                <a:gridCol w="5007964"/>
              </a:tblGrid>
              <a:tr h="370840">
                <a:tc>
                  <a:txBody>
                    <a:bodyPr/>
                    <a:lstStyle/>
                    <a:p>
                      <a:r>
                        <a:rPr lang="en-US" sz="3000" dirty="0" smtClean="0"/>
                        <a:t>Target Market</a:t>
                      </a:r>
                      <a:endParaRPr lang="en-US" sz="3000" dirty="0"/>
                    </a:p>
                  </a:txBody>
                  <a:tcPr/>
                </a:tc>
              </a:tr>
              <a:tr h="370840">
                <a:tc>
                  <a:txBody>
                    <a:bodyPr/>
                    <a:lstStyle/>
                    <a:p>
                      <a:r>
                        <a:rPr lang="en-US" sz="3000" dirty="0" smtClean="0"/>
                        <a:t>High School Teachers</a:t>
                      </a:r>
                      <a:endParaRPr lang="en-US" sz="3000" dirty="0"/>
                    </a:p>
                  </a:txBody>
                  <a:tcPr/>
                </a:tc>
              </a:tr>
              <a:tr h="370840">
                <a:tc>
                  <a:txBody>
                    <a:bodyPr/>
                    <a:lstStyle/>
                    <a:p>
                      <a:r>
                        <a:rPr lang="en-US" sz="3000" dirty="0" smtClean="0"/>
                        <a:t>High School Students</a:t>
                      </a:r>
                      <a:endParaRPr lang="en-US" sz="3000" dirty="0"/>
                    </a:p>
                  </a:txBody>
                  <a:tcPr/>
                </a:tc>
              </a:tr>
              <a:tr h="370840">
                <a:tc>
                  <a:txBody>
                    <a:bodyPr/>
                    <a:lstStyle/>
                    <a:p>
                      <a:r>
                        <a:rPr lang="en-US" sz="3000" dirty="0" smtClean="0"/>
                        <a:t>College Students</a:t>
                      </a:r>
                      <a:endParaRPr lang="en-US" sz="3000" dirty="0"/>
                    </a:p>
                  </a:txBody>
                  <a:tcPr/>
                </a:tc>
              </a:tr>
              <a:tr h="370840">
                <a:tc>
                  <a:txBody>
                    <a:bodyPr/>
                    <a:lstStyle/>
                    <a:p>
                      <a:r>
                        <a:rPr lang="en-US" sz="3000" dirty="0" smtClean="0"/>
                        <a:t>Home Users</a:t>
                      </a:r>
                      <a:endParaRPr lang="en-US" sz="3000" dirty="0"/>
                    </a:p>
                  </a:txBody>
                  <a:tcPr/>
                </a:tc>
              </a:tr>
            </a:tbl>
          </a:graphicData>
        </a:graphic>
      </p:graphicFrame>
      <p:sp>
        <p:nvSpPr>
          <p:cNvPr id="3" name="TextBox 2"/>
          <p:cNvSpPr txBox="1"/>
          <p:nvPr/>
        </p:nvSpPr>
        <p:spPr>
          <a:xfrm>
            <a:off x="838200" y="1993143"/>
            <a:ext cx="8597097" cy="477054"/>
          </a:xfrm>
          <a:prstGeom prst="rect">
            <a:avLst/>
          </a:prstGeom>
          <a:noFill/>
        </p:spPr>
        <p:txBody>
          <a:bodyPr wrap="none" rtlCol="0">
            <a:spAutoFit/>
          </a:bodyPr>
          <a:lstStyle/>
          <a:p>
            <a:pPr marL="285750" indent="-285750">
              <a:buFont typeface="Arial" panose="020B0604020202020204" pitchFamily="34" charset="0"/>
              <a:buChar char="•"/>
            </a:pPr>
            <a:r>
              <a:rPr lang="en-AU" sz="2500" dirty="0" smtClean="0"/>
              <a:t>Major Stakeholder – West Australian Department of Education</a:t>
            </a:r>
            <a:endParaRPr lang="en-AU" sz="2500" dirty="0"/>
          </a:p>
        </p:txBody>
      </p:sp>
    </p:spTree>
    <p:extLst>
      <p:ext uri="{BB962C8B-B14F-4D97-AF65-F5344CB8AC3E}">
        <p14:creationId xmlns:p14="http://schemas.microsoft.com/office/powerpoint/2010/main" val="383915671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 Game </a:t>
            </a:r>
            <a:r>
              <a:rPr lang="en-US" dirty="0"/>
              <a:t>C</a:t>
            </a:r>
            <a:r>
              <a:rPr lang="en-US" dirty="0" smtClean="0"/>
              <a:t>oncept </a:t>
            </a:r>
            <a:br>
              <a:rPr lang="en-US" dirty="0" smtClean="0"/>
            </a:br>
            <a:r>
              <a:rPr lang="en-US" dirty="0" smtClean="0"/>
              <a:t>by Karl </a:t>
            </a:r>
            <a:r>
              <a:rPr lang="en-US" dirty="0" err="1" smtClean="0"/>
              <a:t>Pytte</a:t>
            </a:r>
            <a:endParaRPr lang="en-US" dirty="0"/>
          </a:p>
        </p:txBody>
      </p:sp>
    </p:spTree>
    <p:extLst>
      <p:ext uri="{BB962C8B-B14F-4D97-AF65-F5344CB8AC3E}">
        <p14:creationId xmlns:p14="http://schemas.microsoft.com/office/powerpoint/2010/main" val="2815834522"/>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Budgeting</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849300796"/>
              </p:ext>
            </p:extLst>
          </p:nvPr>
        </p:nvGraphicFramePr>
        <p:xfrm>
          <a:off x="838200" y="1690688"/>
          <a:ext cx="10515600" cy="3840480"/>
        </p:xfrm>
        <a:graphic>
          <a:graphicData uri="http://schemas.openxmlformats.org/drawingml/2006/table">
            <a:tbl>
              <a:tblPr firstRow="1" bandRow="1">
                <a:tableStyleId>{5C22544A-7EE6-4342-B048-85BDC9FD1C3A}</a:tableStyleId>
              </a:tblPr>
              <a:tblGrid>
                <a:gridCol w="5257800"/>
                <a:gridCol w="5257800"/>
              </a:tblGrid>
              <a:tr h="370840">
                <a:tc>
                  <a:txBody>
                    <a:bodyPr/>
                    <a:lstStyle/>
                    <a:p>
                      <a:r>
                        <a:rPr lang="en-US" sz="3000" dirty="0" smtClean="0"/>
                        <a:t>Task</a:t>
                      </a:r>
                      <a:endParaRPr lang="en-US" sz="3000" dirty="0"/>
                    </a:p>
                  </a:txBody>
                  <a:tcPr/>
                </a:tc>
                <a:tc>
                  <a:txBody>
                    <a:bodyPr/>
                    <a:lstStyle/>
                    <a:p>
                      <a:r>
                        <a:rPr lang="en-US" sz="3000" dirty="0" smtClean="0"/>
                        <a:t>Amount</a:t>
                      </a:r>
                      <a:endParaRPr lang="en-US" sz="3000" dirty="0"/>
                    </a:p>
                  </a:txBody>
                  <a:tcPr/>
                </a:tc>
              </a:tr>
              <a:tr h="370840">
                <a:tc>
                  <a:txBody>
                    <a:bodyPr/>
                    <a:lstStyle/>
                    <a:p>
                      <a:r>
                        <a:rPr lang="en-US" sz="3000" dirty="0" smtClean="0"/>
                        <a:t>Unity pro subscription</a:t>
                      </a:r>
                      <a:endParaRPr lang="en-US" sz="3000" dirty="0"/>
                    </a:p>
                  </a:txBody>
                  <a:tcPr/>
                </a:tc>
                <a:tc>
                  <a:txBody>
                    <a:bodyPr/>
                    <a:lstStyle/>
                    <a:p>
                      <a:r>
                        <a:rPr lang="en-US" sz="3000" dirty="0" smtClean="0"/>
                        <a:t>$75/month ($225)</a:t>
                      </a:r>
                      <a:endParaRPr lang="en-US" sz="3000" dirty="0"/>
                    </a:p>
                  </a:txBody>
                  <a:tcPr/>
                </a:tc>
              </a:tr>
              <a:tr h="370840">
                <a:tc>
                  <a:txBody>
                    <a:bodyPr/>
                    <a:lstStyle/>
                    <a:p>
                      <a:r>
                        <a:rPr lang="en-US" sz="3000" dirty="0" smtClean="0"/>
                        <a:t>3ds</a:t>
                      </a:r>
                      <a:r>
                        <a:rPr lang="en-US" sz="3000" baseline="0" dirty="0" smtClean="0"/>
                        <a:t>Max</a:t>
                      </a:r>
                      <a:endParaRPr lang="en-US" sz="3000" dirty="0"/>
                    </a:p>
                  </a:txBody>
                  <a:tcPr/>
                </a:tc>
                <a:tc>
                  <a:txBody>
                    <a:bodyPr/>
                    <a:lstStyle/>
                    <a:p>
                      <a:r>
                        <a:rPr lang="en-US" sz="3000" dirty="0" smtClean="0"/>
                        <a:t>$286/month ($858)</a:t>
                      </a:r>
                      <a:endParaRPr lang="en-US" sz="3000" dirty="0"/>
                    </a:p>
                  </a:txBody>
                  <a:tcPr/>
                </a:tc>
              </a:tr>
              <a:tr h="370840">
                <a:tc>
                  <a:txBody>
                    <a:bodyPr/>
                    <a:lstStyle/>
                    <a:p>
                      <a:r>
                        <a:rPr lang="en-US" sz="3000" dirty="0" smtClean="0"/>
                        <a:t>Photoshop</a:t>
                      </a:r>
                      <a:endParaRPr lang="en-US" sz="3000" dirty="0"/>
                    </a:p>
                  </a:txBody>
                  <a:tcPr/>
                </a:tc>
                <a:tc>
                  <a:txBody>
                    <a:bodyPr/>
                    <a:lstStyle/>
                    <a:p>
                      <a:r>
                        <a:rPr lang="en-US" sz="3000" dirty="0" smtClean="0"/>
                        <a:t>$57/month ($171)</a:t>
                      </a:r>
                      <a:endParaRPr lang="en-US" sz="3000" dirty="0"/>
                    </a:p>
                  </a:txBody>
                  <a:tcPr/>
                </a:tc>
              </a:tr>
              <a:tr h="370840">
                <a:tc>
                  <a:txBody>
                    <a:bodyPr/>
                    <a:lstStyle/>
                    <a:p>
                      <a:r>
                        <a:rPr lang="en-US" sz="3000" dirty="0" err="1" smtClean="0"/>
                        <a:t>Quixel</a:t>
                      </a:r>
                      <a:endParaRPr lang="en-US" sz="3000" dirty="0"/>
                    </a:p>
                  </a:txBody>
                  <a:tcPr/>
                </a:tc>
                <a:tc>
                  <a:txBody>
                    <a:bodyPr/>
                    <a:lstStyle/>
                    <a:p>
                      <a:r>
                        <a:rPr lang="en-US" sz="3000" dirty="0" smtClean="0"/>
                        <a:t>$79</a:t>
                      </a:r>
                      <a:endParaRPr lang="en-US" sz="3000" dirty="0"/>
                    </a:p>
                  </a:txBody>
                  <a:tcPr/>
                </a:tc>
              </a:tr>
              <a:tr h="370840">
                <a:tc>
                  <a:txBody>
                    <a:bodyPr/>
                    <a:lstStyle/>
                    <a:p>
                      <a:r>
                        <a:rPr lang="en-US" sz="3000" dirty="0" smtClean="0"/>
                        <a:t>Salary</a:t>
                      </a:r>
                      <a:endParaRPr lang="en-US" sz="3000" dirty="0"/>
                    </a:p>
                  </a:txBody>
                  <a:tcPr/>
                </a:tc>
                <a:tc>
                  <a:txBody>
                    <a:bodyPr/>
                    <a:lstStyle/>
                    <a:p>
                      <a:r>
                        <a:rPr lang="en-US" sz="3000" dirty="0" smtClean="0"/>
                        <a:t>Negotiable</a:t>
                      </a:r>
                      <a:endParaRPr lang="en-US" sz="3000" dirty="0"/>
                    </a:p>
                  </a:txBody>
                  <a:tcPr/>
                </a:tc>
              </a:tr>
              <a:tr h="370840">
                <a:tc>
                  <a:txBody>
                    <a:bodyPr/>
                    <a:lstStyle/>
                    <a:p>
                      <a:r>
                        <a:rPr lang="en-US" sz="3000" b="1" dirty="0" smtClean="0"/>
                        <a:t>Total</a:t>
                      </a:r>
                      <a:endParaRPr lang="en-US" sz="3000" b="1" dirty="0"/>
                    </a:p>
                  </a:txBody>
                  <a:tcPr/>
                </a:tc>
                <a:tc>
                  <a:txBody>
                    <a:bodyPr/>
                    <a:lstStyle/>
                    <a:p>
                      <a:r>
                        <a:rPr lang="en-US" sz="3000" b="1" dirty="0" smtClean="0"/>
                        <a:t>$1,333</a:t>
                      </a:r>
                      <a:endParaRPr lang="en-US" sz="3000" b="1" dirty="0"/>
                    </a:p>
                  </a:txBody>
                  <a:tcPr/>
                </a:tc>
              </a:tr>
            </a:tbl>
          </a:graphicData>
        </a:graphic>
      </p:graphicFrame>
    </p:spTree>
    <p:extLst>
      <p:ext uri="{BB962C8B-B14F-4D97-AF65-F5344CB8AC3E}">
        <p14:creationId xmlns:p14="http://schemas.microsoft.com/office/powerpoint/2010/main" val="185242975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3191" y="2583669"/>
            <a:ext cx="10515600" cy="1325563"/>
          </a:xfrm>
        </p:spPr>
        <p:txBody>
          <a:bodyPr/>
          <a:lstStyle/>
          <a:p>
            <a:pPr algn="ctr"/>
            <a:r>
              <a:rPr lang="en-US" dirty="0" smtClean="0"/>
              <a:t>Thank you for listening</a:t>
            </a:r>
            <a:endParaRPr lang="en-US" dirty="0"/>
          </a:p>
        </p:txBody>
      </p:sp>
    </p:spTree>
    <p:extLst>
      <p:ext uri="{BB962C8B-B14F-4D97-AF65-F5344CB8AC3E}">
        <p14:creationId xmlns:p14="http://schemas.microsoft.com/office/powerpoint/2010/main" val="311411145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Accountants Creed</a:t>
            </a:r>
            <a:br>
              <a:rPr lang="en-US" dirty="0" smtClean="0"/>
            </a:br>
            <a:r>
              <a:rPr lang="en-US" sz="2000" dirty="0" smtClean="0"/>
              <a:t>[Temporary Title]</a:t>
            </a:r>
            <a:endParaRPr lang="en-US" sz="2000" dirty="0"/>
          </a:p>
        </p:txBody>
      </p:sp>
      <p:sp>
        <p:nvSpPr>
          <p:cNvPr id="3" name="Subtitle 2"/>
          <p:cNvSpPr>
            <a:spLocks noGrp="1"/>
          </p:cNvSpPr>
          <p:nvPr>
            <p:ph type="subTitle" idx="1"/>
          </p:nvPr>
        </p:nvSpPr>
        <p:spPr/>
        <p:txBody>
          <a:bodyPr>
            <a:normAutofit/>
          </a:bodyPr>
          <a:lstStyle/>
          <a:p>
            <a:r>
              <a:rPr lang="en-US" dirty="0" smtClean="0"/>
              <a:t>A turn-based medieval business simulator designed to teach Accounting and Finance </a:t>
            </a:r>
            <a:endParaRPr lang="en-US" dirty="0"/>
          </a:p>
        </p:txBody>
      </p:sp>
    </p:spTree>
    <p:extLst>
      <p:ext uri="{BB962C8B-B14F-4D97-AF65-F5344CB8AC3E}">
        <p14:creationId xmlns:p14="http://schemas.microsoft.com/office/powerpoint/2010/main" val="4212598595"/>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Features</a:t>
            </a:r>
            <a:endParaRPr lang="en-US" dirty="0"/>
          </a:p>
        </p:txBody>
      </p:sp>
      <p:sp>
        <p:nvSpPr>
          <p:cNvPr id="3" name="Content Placeholder 2"/>
          <p:cNvSpPr>
            <a:spLocks noGrp="1"/>
          </p:cNvSpPr>
          <p:nvPr>
            <p:ph idx="1"/>
          </p:nvPr>
        </p:nvSpPr>
        <p:spPr/>
        <p:txBody>
          <a:bodyPr>
            <a:normAutofit/>
          </a:bodyPr>
          <a:lstStyle/>
          <a:p>
            <a:r>
              <a:rPr lang="en-US" dirty="0" smtClean="0"/>
              <a:t>A robust and transparent medieval economy</a:t>
            </a:r>
          </a:p>
          <a:p>
            <a:endParaRPr lang="en-US" dirty="0"/>
          </a:p>
          <a:p>
            <a:r>
              <a:rPr lang="en-US" dirty="0" smtClean="0"/>
              <a:t>A quest-based accounting RPG system </a:t>
            </a:r>
            <a:endParaRPr lang="en-US" dirty="0"/>
          </a:p>
          <a:p>
            <a:endParaRPr lang="en-US" dirty="0" smtClean="0"/>
          </a:p>
          <a:p>
            <a:r>
              <a:rPr lang="en-US" dirty="0" smtClean="0"/>
              <a:t>Text-based battle scenarios</a:t>
            </a:r>
            <a:endParaRPr lang="en-US" dirty="0"/>
          </a:p>
          <a:p>
            <a:endParaRPr lang="en-US" dirty="0" smtClean="0"/>
          </a:p>
          <a:p>
            <a:r>
              <a:rPr lang="en-US" dirty="0" smtClean="0"/>
              <a:t>Intricate trade system reliant on player choice</a:t>
            </a:r>
            <a:endParaRPr lang="en-US" dirty="0"/>
          </a:p>
        </p:txBody>
      </p:sp>
    </p:spTree>
    <p:extLst>
      <p:ext uri="{BB962C8B-B14F-4D97-AF65-F5344CB8AC3E}">
        <p14:creationId xmlns:p14="http://schemas.microsoft.com/office/powerpoint/2010/main" val="427601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Australian Economic Ignorance</a:t>
            </a:r>
            <a:endParaRPr lang="en-US" dirty="0"/>
          </a:p>
        </p:txBody>
      </p:sp>
      <p:sp>
        <p:nvSpPr>
          <p:cNvPr id="3" name="Content Placeholder 2"/>
          <p:cNvSpPr>
            <a:spLocks noGrp="1"/>
          </p:cNvSpPr>
          <p:nvPr>
            <p:ph idx="1"/>
          </p:nvPr>
        </p:nvSpPr>
        <p:spPr/>
        <p:txBody>
          <a:bodyPr/>
          <a:lstStyle/>
          <a:p>
            <a:pPr lvl="1"/>
            <a:endParaRPr lang="en-US" dirty="0" smtClean="0"/>
          </a:p>
          <a:p>
            <a:pPr marL="0" indent="0">
              <a:buNone/>
            </a:pPr>
            <a:endParaRPr lang="en-US" dirty="0"/>
          </a:p>
        </p:txBody>
      </p:sp>
      <p:pic>
        <p:nvPicPr>
          <p:cNvPr id="4" name="Picture 3" descr="Taxation statistics 2013-14 | Australian Taxation Office - Mozilla Firefox"/>
          <p:cNvPicPr>
            <a:picLocks noChangeAspect="1"/>
          </p:cNvPicPr>
          <p:nvPr/>
        </p:nvPicPr>
        <p:blipFill rotWithShape="1">
          <a:blip r:embed="rId3">
            <a:extLst>
              <a:ext uri="{28A0092B-C50C-407E-A947-70E740481C1C}">
                <a14:useLocalDpi xmlns:a14="http://schemas.microsoft.com/office/drawing/2010/main" val="0"/>
              </a:ext>
            </a:extLst>
          </a:blip>
          <a:srcRect l="34151" t="16850" r="19147" b="24249"/>
          <a:stretch/>
        </p:blipFill>
        <p:spPr>
          <a:xfrm>
            <a:off x="913561" y="1825625"/>
            <a:ext cx="5556739" cy="4039438"/>
          </a:xfrm>
          <a:prstGeom prst="rect">
            <a:avLst/>
          </a:prstGeom>
        </p:spPr>
      </p:pic>
      <p:pic>
        <p:nvPicPr>
          <p:cNvPr id="5" name="Picture 4" descr="Taxation statistics 2013-14 | Australian Taxation Office - Mozilla Firefox"/>
          <p:cNvPicPr>
            <a:picLocks noChangeAspect="1"/>
          </p:cNvPicPr>
          <p:nvPr/>
        </p:nvPicPr>
        <p:blipFill rotWithShape="1">
          <a:blip r:embed="rId4">
            <a:extLst>
              <a:ext uri="{28A0092B-C50C-407E-A947-70E740481C1C}">
                <a14:useLocalDpi xmlns:a14="http://schemas.microsoft.com/office/drawing/2010/main" val="0"/>
              </a:ext>
            </a:extLst>
          </a:blip>
          <a:srcRect l="33306" t="33699" r="24974" b="20146"/>
          <a:stretch/>
        </p:blipFill>
        <p:spPr>
          <a:xfrm>
            <a:off x="6389914" y="2418678"/>
            <a:ext cx="4963886" cy="3165232"/>
          </a:xfrm>
          <a:prstGeom prst="rect">
            <a:avLst/>
          </a:prstGeom>
        </p:spPr>
      </p:pic>
    </p:spTree>
    <p:extLst>
      <p:ext uri="{BB962C8B-B14F-4D97-AF65-F5344CB8AC3E}">
        <p14:creationId xmlns:p14="http://schemas.microsoft.com/office/powerpoint/2010/main" val="340562135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Australian Economic Ignorance</a:t>
            </a:r>
            <a:endParaRPr lang="en-US" dirty="0"/>
          </a:p>
        </p:txBody>
      </p:sp>
      <p:sp>
        <p:nvSpPr>
          <p:cNvPr id="3" name="Content Placeholder 2"/>
          <p:cNvSpPr>
            <a:spLocks noGrp="1"/>
          </p:cNvSpPr>
          <p:nvPr>
            <p:ph idx="1"/>
          </p:nvPr>
        </p:nvSpPr>
        <p:spPr/>
        <p:txBody>
          <a:bodyPr/>
          <a:lstStyle/>
          <a:p>
            <a:r>
              <a:rPr lang="en-US" dirty="0" smtClean="0"/>
              <a:t>The Australian Public is experiencing a “shockingly bad state of financial literacy” (Creighton, 2003)</a:t>
            </a:r>
          </a:p>
          <a:p>
            <a:endParaRPr lang="en-US" dirty="0"/>
          </a:p>
          <a:p>
            <a:r>
              <a:rPr lang="en-US" dirty="0" smtClean="0"/>
              <a:t>Identifies 3 potential causes:</a:t>
            </a:r>
          </a:p>
          <a:p>
            <a:pPr lvl="1"/>
            <a:r>
              <a:rPr lang="en-US" dirty="0" smtClean="0"/>
              <a:t>Declining knowledge</a:t>
            </a:r>
          </a:p>
          <a:p>
            <a:pPr lvl="1"/>
            <a:r>
              <a:rPr lang="en-US" dirty="0" smtClean="0"/>
              <a:t>Economic fallacies</a:t>
            </a:r>
          </a:p>
          <a:p>
            <a:pPr lvl="1"/>
            <a:r>
              <a:rPr lang="en-US" b="1" dirty="0" smtClean="0"/>
              <a:t>A need for education</a:t>
            </a:r>
          </a:p>
          <a:p>
            <a:pPr lvl="1"/>
            <a:endParaRPr lang="en-US" dirty="0" smtClean="0"/>
          </a:p>
          <a:p>
            <a:pPr marL="0" indent="0">
              <a:buNone/>
            </a:pPr>
            <a:endParaRPr lang="en-US" dirty="0"/>
          </a:p>
        </p:txBody>
      </p:sp>
    </p:spTree>
    <p:extLst>
      <p:ext uri="{BB962C8B-B14F-4D97-AF65-F5344CB8AC3E}">
        <p14:creationId xmlns:p14="http://schemas.microsoft.com/office/powerpoint/2010/main" val="331978485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Accounting Game Examples</a:t>
            </a:r>
            <a:endParaRPr lang="en-US" dirty="0"/>
          </a:p>
        </p:txBody>
      </p:sp>
      <p:sp>
        <p:nvSpPr>
          <p:cNvPr id="3" name="Content Placeholder 2"/>
          <p:cNvSpPr>
            <a:spLocks noGrp="1"/>
          </p:cNvSpPr>
          <p:nvPr>
            <p:ph idx="1"/>
          </p:nvPr>
        </p:nvSpPr>
        <p:spPr>
          <a:xfrm>
            <a:off x="838200" y="1825625"/>
            <a:ext cx="7480997" cy="4351338"/>
          </a:xfrm>
        </p:spPr>
        <p:txBody>
          <a:bodyPr>
            <a:normAutofit/>
          </a:bodyPr>
          <a:lstStyle/>
          <a:p>
            <a:pPr marL="0" indent="0">
              <a:buNone/>
            </a:pPr>
            <a:r>
              <a:rPr lang="en-US" dirty="0" smtClean="0"/>
              <a:t>Quiz Games (Bank On It)			</a:t>
            </a:r>
            <a:r>
              <a:rPr lang="en-US" dirty="0"/>
              <a:t>	</a:t>
            </a:r>
            <a:endParaRPr lang="en-US" dirty="0" smtClean="0"/>
          </a:p>
          <a:p>
            <a:r>
              <a:rPr lang="en-US" dirty="0" smtClean="0"/>
              <a:t>Pros:</a:t>
            </a:r>
          </a:p>
          <a:p>
            <a:pPr lvl="1"/>
            <a:r>
              <a:rPr lang="en-US" dirty="0" smtClean="0"/>
              <a:t>Recognized by Chartered Accountants </a:t>
            </a:r>
          </a:p>
          <a:p>
            <a:pPr lvl="1"/>
            <a:r>
              <a:rPr lang="en-US" dirty="0" smtClean="0"/>
              <a:t>Contains 1000+ questions</a:t>
            </a:r>
          </a:p>
          <a:p>
            <a:pPr lvl="1"/>
            <a:r>
              <a:rPr lang="en-US" dirty="0" smtClean="0"/>
              <a:t>Online component </a:t>
            </a:r>
          </a:p>
          <a:p>
            <a:pPr lvl="1"/>
            <a:r>
              <a:rPr lang="en-US" dirty="0" smtClean="0"/>
              <a:t>Easy to learn &amp; free</a:t>
            </a:r>
          </a:p>
          <a:p>
            <a:pPr marL="0" indent="0">
              <a:buNone/>
            </a:pPr>
            <a:r>
              <a:rPr lang="en-US" dirty="0" smtClean="0"/>
              <a:t>Cons:</a:t>
            </a:r>
          </a:p>
          <a:p>
            <a:pPr lvl="1"/>
            <a:r>
              <a:rPr lang="en-US" dirty="0" smtClean="0"/>
              <a:t>Shallow mechanics</a:t>
            </a:r>
          </a:p>
          <a:p>
            <a:pPr lvl="1"/>
            <a:r>
              <a:rPr lang="en-US" dirty="0" smtClean="0"/>
              <a:t>Community-driven</a:t>
            </a:r>
          </a:p>
          <a:p>
            <a:pPr lvl="1"/>
            <a:r>
              <a:rPr lang="en-US" dirty="0" smtClean="0"/>
              <a:t>Quiz &gt; game </a:t>
            </a:r>
            <a:endParaRPr lang="en-US" dirty="0"/>
          </a:p>
        </p:txBody>
      </p:sp>
      <p:pic>
        <p:nvPicPr>
          <p:cNvPr id="1028" name="Picture 4" descr="http://www.startheregoplaces.com/media/cms_page_media/229/Header_Bank-on-I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08575" y="3775668"/>
            <a:ext cx="6245225" cy="22899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66850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Accounting Game Examples</a:t>
            </a:r>
            <a:endParaRPr lang="en-US" dirty="0"/>
          </a:p>
        </p:txBody>
      </p:sp>
      <p:sp>
        <p:nvSpPr>
          <p:cNvPr id="3" name="Content Placeholder 2"/>
          <p:cNvSpPr>
            <a:spLocks noGrp="1"/>
          </p:cNvSpPr>
          <p:nvPr>
            <p:ph idx="1"/>
          </p:nvPr>
        </p:nvSpPr>
        <p:spPr>
          <a:xfrm>
            <a:off x="838201" y="1825625"/>
            <a:ext cx="6248400" cy="4351338"/>
          </a:xfrm>
        </p:spPr>
        <p:txBody>
          <a:bodyPr/>
          <a:lstStyle/>
          <a:p>
            <a:pPr marL="0" indent="0">
              <a:buNone/>
            </a:pPr>
            <a:r>
              <a:rPr lang="en-US" dirty="0" smtClean="0"/>
              <a:t>Simulation Games	(</a:t>
            </a:r>
            <a:r>
              <a:rPr lang="en-US" dirty="0" err="1" smtClean="0"/>
              <a:t>GoVenture</a:t>
            </a:r>
            <a:r>
              <a:rPr lang="en-US" dirty="0" smtClean="0"/>
              <a:t>)	</a:t>
            </a:r>
            <a:r>
              <a:rPr lang="en-US" dirty="0"/>
              <a:t>	</a:t>
            </a:r>
            <a:endParaRPr lang="en-US" dirty="0" smtClean="0"/>
          </a:p>
          <a:p>
            <a:r>
              <a:rPr lang="en-US" dirty="0" smtClean="0"/>
              <a:t>Pros:</a:t>
            </a:r>
          </a:p>
          <a:p>
            <a:pPr lvl="1"/>
            <a:r>
              <a:rPr lang="en-US" dirty="0" smtClean="0"/>
              <a:t>User friendly &amp; Immersive</a:t>
            </a:r>
          </a:p>
          <a:p>
            <a:pPr lvl="1"/>
            <a:r>
              <a:rPr lang="en-US" dirty="0" smtClean="0"/>
              <a:t>Broad range of concepts</a:t>
            </a:r>
          </a:p>
          <a:p>
            <a:pPr lvl="1"/>
            <a:r>
              <a:rPr lang="en-US" dirty="0" smtClean="0"/>
              <a:t>Proven effectiveness</a:t>
            </a:r>
          </a:p>
          <a:p>
            <a:r>
              <a:rPr lang="en-US" dirty="0" smtClean="0"/>
              <a:t>Cons:</a:t>
            </a:r>
          </a:p>
          <a:p>
            <a:pPr lvl="1"/>
            <a:r>
              <a:rPr lang="en-US" dirty="0" smtClean="0"/>
              <a:t>Cost Barrier</a:t>
            </a:r>
          </a:p>
          <a:p>
            <a:pPr lvl="1"/>
            <a:r>
              <a:rPr lang="en-US" dirty="0" smtClean="0"/>
              <a:t>Information overload</a:t>
            </a:r>
          </a:p>
          <a:p>
            <a:pPr lvl="1"/>
            <a:endParaRPr lang="en-US" dirty="0" smtClean="0"/>
          </a:p>
          <a:p>
            <a:pPr lvl="1"/>
            <a:endParaRPr lang="en-US" dirty="0" smtClean="0"/>
          </a:p>
          <a:p>
            <a:pPr lvl="1"/>
            <a:endParaRPr lang="en-US" dirty="0"/>
          </a:p>
        </p:txBody>
      </p:sp>
      <p:pic>
        <p:nvPicPr>
          <p:cNvPr id="3074" name="Picture 2" descr="http://goventure.net/products/images/ac_02-product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86600" y="2290134"/>
            <a:ext cx="4267200" cy="3219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786536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Accounting Game Examples</a:t>
            </a:r>
            <a:endParaRPr lang="en-US" dirty="0"/>
          </a:p>
        </p:txBody>
      </p:sp>
      <p:sp>
        <p:nvSpPr>
          <p:cNvPr id="3" name="Content Placeholder 2"/>
          <p:cNvSpPr>
            <a:spLocks noGrp="1"/>
          </p:cNvSpPr>
          <p:nvPr>
            <p:ph idx="1"/>
          </p:nvPr>
        </p:nvSpPr>
        <p:spPr>
          <a:xfrm>
            <a:off x="838200" y="1825625"/>
            <a:ext cx="7480997" cy="4351338"/>
          </a:xfrm>
        </p:spPr>
        <p:txBody>
          <a:bodyPr/>
          <a:lstStyle/>
          <a:p>
            <a:pPr marL="0" indent="0">
              <a:buNone/>
            </a:pPr>
            <a:r>
              <a:rPr lang="en-US" dirty="0" smtClean="0"/>
              <a:t>Simulation Games	(</a:t>
            </a:r>
            <a:r>
              <a:rPr lang="en-US" dirty="0" err="1" smtClean="0"/>
              <a:t>GoVenture</a:t>
            </a:r>
            <a:r>
              <a:rPr lang="en-US" dirty="0" smtClean="0"/>
              <a:t>)	</a:t>
            </a:r>
            <a:r>
              <a:rPr lang="en-US" dirty="0"/>
              <a:t>	</a:t>
            </a:r>
            <a:endParaRPr lang="en-US" dirty="0" smtClean="0"/>
          </a:p>
          <a:p>
            <a:pPr lvl="1"/>
            <a:endParaRPr lang="en-US" dirty="0" smtClean="0"/>
          </a:p>
          <a:p>
            <a:pPr lvl="1"/>
            <a:r>
              <a:rPr lang="en-US" dirty="0" smtClean="0"/>
              <a:t>2014 study – 21% increase in grade-point average (GPA) when simulation was assigned</a:t>
            </a:r>
            <a:endParaRPr lang="en-US" dirty="0"/>
          </a:p>
          <a:p>
            <a:pPr marL="0" indent="0">
              <a:buNone/>
            </a:pPr>
            <a:endParaRPr lang="en-US" dirty="0" smtClean="0"/>
          </a:p>
        </p:txBody>
      </p:sp>
      <p:pic>
        <p:nvPicPr>
          <p:cNvPr id="4" name="Picture 3" descr="131719.pdf - Mozilla Firefox"/>
          <p:cNvPicPr>
            <a:picLocks noChangeAspect="1"/>
          </p:cNvPicPr>
          <p:nvPr/>
        </p:nvPicPr>
        <p:blipFill rotWithShape="1">
          <a:blip r:embed="rId3">
            <a:extLst>
              <a:ext uri="{28A0092B-C50C-407E-A947-70E740481C1C}">
                <a14:useLocalDpi xmlns:a14="http://schemas.microsoft.com/office/drawing/2010/main" val="0"/>
              </a:ext>
            </a:extLst>
          </a:blip>
          <a:srcRect l="21567" t="51575" r="22610" b="21026"/>
          <a:stretch/>
        </p:blipFill>
        <p:spPr>
          <a:xfrm>
            <a:off x="1257717" y="3727938"/>
            <a:ext cx="6641961" cy="1879042"/>
          </a:xfrm>
          <a:prstGeom prst="rect">
            <a:avLst/>
          </a:prstGeom>
        </p:spPr>
      </p:pic>
    </p:spTree>
    <p:extLst>
      <p:ext uri="{BB962C8B-B14F-4D97-AF65-F5344CB8AC3E}">
        <p14:creationId xmlns:p14="http://schemas.microsoft.com/office/powerpoint/2010/main" val="77897215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1080</TotalTime>
  <Words>807</Words>
  <Application>Microsoft Office PowerPoint</Application>
  <PresentationFormat>Widescreen</PresentationFormat>
  <Paragraphs>208</Paragraphs>
  <Slides>21</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Frigid Studios  Presents:</vt:lpstr>
      <vt:lpstr>A Game Concept  by Karl Pytte</vt:lpstr>
      <vt:lpstr>Accountants Creed [Temporary Title]</vt:lpstr>
      <vt:lpstr>Key Features</vt:lpstr>
      <vt:lpstr>Australian Economic Ignorance</vt:lpstr>
      <vt:lpstr>Australian Economic Ignorance</vt:lpstr>
      <vt:lpstr>Accounting Game Examples</vt:lpstr>
      <vt:lpstr>Accounting Game Examples</vt:lpstr>
      <vt:lpstr>Accounting Game Examples</vt:lpstr>
      <vt:lpstr>How is this game different?</vt:lpstr>
      <vt:lpstr>Premise</vt:lpstr>
      <vt:lpstr>Gamespace</vt:lpstr>
      <vt:lpstr>Mechanics &amp; Rules</vt:lpstr>
      <vt:lpstr>Mechanics &amp; Rules</vt:lpstr>
      <vt:lpstr>Mechanics &amp; Rules</vt:lpstr>
      <vt:lpstr>Win &amp; lose States</vt:lpstr>
      <vt:lpstr>Out of Scope</vt:lpstr>
      <vt:lpstr>Technical Details</vt:lpstr>
      <vt:lpstr>Technical Details</vt:lpstr>
      <vt:lpstr>Budgeting</vt:lpstr>
      <vt:lpstr>Thank you for listening</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Accountants Creed [Temporary Title]</dc:title>
  <dc:creator>Karl</dc:creator>
  <cp:lastModifiedBy>Karl Pytte</cp:lastModifiedBy>
  <cp:revision>49</cp:revision>
  <dcterms:created xsi:type="dcterms:W3CDTF">2016-06-11T10:02:59Z</dcterms:created>
  <dcterms:modified xsi:type="dcterms:W3CDTF">2016-06-14T05:13:59Z</dcterms:modified>
</cp:coreProperties>
</file>

<file path=docProps/thumbnail.jpeg>
</file>